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262" r:id="rId3"/>
    <p:sldId id="307" r:id="rId4"/>
    <p:sldId id="328" r:id="rId5"/>
    <p:sldId id="362" r:id="rId6"/>
    <p:sldId id="361" r:id="rId7"/>
    <p:sldId id="363" r:id="rId8"/>
    <p:sldId id="332" r:id="rId9"/>
    <p:sldId id="402" r:id="rId10"/>
    <p:sldId id="403" r:id="rId11"/>
    <p:sldId id="401" r:id="rId12"/>
    <p:sldId id="333" r:id="rId13"/>
    <p:sldId id="329" r:id="rId14"/>
    <p:sldId id="334" r:id="rId15"/>
    <p:sldId id="330" r:id="rId16"/>
    <p:sldId id="360" r:id="rId17"/>
    <p:sldId id="341" r:id="rId18"/>
    <p:sldId id="357" r:id="rId19"/>
    <p:sldId id="323" r:id="rId20"/>
    <p:sldId id="369" r:id="rId21"/>
    <p:sldId id="371" r:id="rId22"/>
    <p:sldId id="370" r:id="rId23"/>
    <p:sldId id="364" r:id="rId24"/>
    <p:sldId id="347" r:id="rId25"/>
    <p:sldId id="336" r:id="rId26"/>
    <p:sldId id="324" r:id="rId27"/>
    <p:sldId id="368" r:id="rId28"/>
    <p:sldId id="331" r:id="rId29"/>
    <p:sldId id="372" r:id="rId30"/>
    <p:sldId id="382" r:id="rId31"/>
    <p:sldId id="387" r:id="rId32"/>
    <p:sldId id="327" r:id="rId33"/>
    <p:sldId id="404" r:id="rId34"/>
    <p:sldId id="405" r:id="rId35"/>
    <p:sldId id="353" r:id="rId36"/>
    <p:sldId id="356" r:id="rId37"/>
    <p:sldId id="354" r:id="rId38"/>
    <p:sldId id="288" r:id="rId39"/>
    <p:sldId id="396" r:id="rId40"/>
    <p:sldId id="397" r:id="rId41"/>
    <p:sldId id="380" r:id="rId42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44"/>
      <p:bold r:id="rId45"/>
      <p:italic r:id="rId46"/>
      <p:boldItalic r:id="rId47"/>
    </p:embeddedFont>
    <p:embeddedFont>
      <p:font typeface="Fira Sans" panose="020B0503050000020004" pitchFamily="34" charset="0"/>
      <p:regular r:id="rId48"/>
      <p:bold r:id="rId49"/>
      <p:italic r:id="rId50"/>
      <p:boldItalic r:id="rId51"/>
    </p:embeddedFont>
    <p:embeddedFont>
      <p:font typeface="Rubik" panose="020B0604020202020204" charset="-79"/>
      <p:regular r:id="rId52"/>
      <p:bold r:id="rId53"/>
      <p:italic r:id="rId54"/>
      <p:boldItalic r:id="rId55"/>
    </p:embeddedFont>
    <p:embeddedFont>
      <p:font typeface="Rubik Medium" panose="020B0604020202020204" charset="-79"/>
      <p:regular r:id="rId56"/>
      <p:bold r:id="rId57"/>
      <p:italic r:id="rId58"/>
      <p:boldItalic r:id="rId59"/>
    </p:embeddedFont>
    <p:embeddedFont>
      <p:font typeface="Work Sans" pitchFamily="2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563" autoAdjust="0"/>
    <p:restoredTop sz="95256" autoAdjust="0"/>
  </p:normalViewPr>
  <p:slideViewPr>
    <p:cSldViewPr snapToGrid="0">
      <p:cViewPr varScale="1">
        <p:scale>
          <a:sx n="114" d="100"/>
          <a:sy n="114" d="100"/>
        </p:scale>
        <p:origin x="197" y="8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68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63" Type="http://schemas.openxmlformats.org/officeDocument/2006/relationships/font" Target="fonts/font2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1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1.fntdata"/><Relationship Id="rId62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font" Target="fonts/font17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045188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243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F9104D8-686A-3A76-1296-697EB5EF7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6D090961-6782-89A7-620F-8CDF6A257E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2608F219-DEC1-BC01-149D-61C58C49AC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1353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98ED2FA-8845-A253-7A2F-54BF1FB1D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97A5103-6712-FC4D-5B93-01DD94F6AE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254A056-5779-4906-69E5-D9BD40A0B9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2221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0E22539-AFD2-1D85-C784-7AE5CA68D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A747BB08-9B58-2827-C1B0-5FC9C19DAB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79B99D90-AF6F-3B6F-CFBE-1461E75EE1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04446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89A3032-56D1-1A4C-3A78-EBABD916B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1F41DD6-ADDB-F81E-549A-7BB6E20422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EA2AEBF4-A13B-C2D5-45C5-7633A313E8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7884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9DEB04C-6861-496B-060C-EA1CF6478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22916D47-636C-6D6B-4225-DB705D51EE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E266D963-3683-6F75-1906-A605A8C21B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62385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9970588-F4CB-8505-F38D-0008138EF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CCEB517-9154-7FC9-0D75-4603A3E86F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FECCD5A4-2E07-59CD-09D4-F55C1DEB3C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32464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FB83EAA9-3F6D-63BC-CDF7-4D74843D0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DB447A16-D7DA-055E-0B1B-6D481E85F3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CEBF2C0-2233-20AE-CE3D-F939ED5015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19288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E64A383-CF94-5F12-18F1-D2627F022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970A303-7BEA-4F09-1AFD-366581BF89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1BCB606-71BA-A008-AE3B-1A90F4E064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1316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651F7AF-1214-14C5-C8FB-3DA1ABD38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AA50B3F6-26F7-7B0C-EC0B-8F450050A0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55956334-178B-B41D-8B29-AE090CCA72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98552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094B703-F941-E4CD-9456-EB77326B0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71BE5160-E354-057D-EC07-E7E07205BB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ABC4074-089F-5308-7BDF-13F6007B38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724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0069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42EB959-6396-9720-2F25-5905CC594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3F48E7A-E9F8-F65B-0C68-9A4D2B63C5D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2EAB7DE-EE9A-BDA5-2874-5447B96F3B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83762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75F09B4-170C-5035-BCC9-9F75590C4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5A9C64D2-95E3-3830-F87E-340EA46D90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E2E4FC1B-9C90-C6A2-063D-5036E1543A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0545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B95DDBA-1490-2D69-2D0A-2CDB72B7A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A3A8AE66-D1AB-7C51-4871-AE3E6B07DF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AC29FA1-2164-4F02-A91E-3B2B71ACBC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19891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06D3AEB-4C01-11CA-4D2C-663541683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8B603308-C544-982B-3CA0-9456A4B03D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A2742AD1-3A5B-18B3-D5DA-90F3EE8ADB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09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D8773F27-7F69-D22C-7018-FEDEF8038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FD78C26-798F-6553-819E-7A6ECC228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8E95AF0-C228-614F-3FEE-F5EA465B65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9037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9585C843-EE4F-9D70-4A3B-5E44BAB70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C89CCC8-EEB9-BB3C-6103-295664E7BD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0A4F804-3155-F9FC-EA43-7C8A4D314E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9205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AF3FBB7-96CD-30A3-0B02-799E43CD3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7C5BC0F-FE7D-70DD-9677-2FCC181DF3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4F878A22-8B35-82FF-069A-7CA5F992DC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1277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CBE9218-37DE-847B-D305-6AD3D12FD8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7BFF5B2C-BC58-1B02-A753-08E095B539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F8531FC9-CD38-3A79-B60E-3AE7BA24E6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2158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4EE9BD3E-EAD3-F32D-7FA2-865C382BB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7797ADAD-79E5-5174-5AC0-B1D49BBD99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F67FFA9-A5AB-30DA-1973-ED7307C1BA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7405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8998DDEC-A8D3-733B-41BB-48E5C3144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B3884BFD-7639-59E9-8E27-5FDCA48DE0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ACA3DF95-2168-25C4-CDF6-C8FA94B8D3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5967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1394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E358CB21-6648-A951-F950-1AA9D877A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805AFC21-EB0D-47FE-334C-9D8AEE4F11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EFC6001C-57E1-936F-3468-46A93C9F21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4641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1B07F4F-2252-EA42-ED65-EEBB6851C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8ECCCFFC-80D4-3ADA-03B2-B1EA42C5C6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2B9E241C-8D2A-EA25-D1B5-91728D7382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3403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A109C3E-265A-ECFF-EFA7-A47AC3A72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E943E54-794A-C3C8-2C3F-BD7884E1AA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A0F359F7-FCD9-EAF4-A72B-D7000B395A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841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7C16844-1B43-6B21-4156-46C5DE229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D0B4C007-6143-5ED4-2E93-BBA1F0CF74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E12E2747-59AB-5B18-F99D-0AB52F8DEF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0042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5B14B4C-6AE5-0025-03CD-586BAF448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F306449-AFD2-4D7D-7C21-422622BCD8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258CFF87-DD81-6817-BB96-BD8BA84C05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22145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3F66EA6E-0CB7-4A6E-B1A7-BB0BD0387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BEFBDC23-5FEF-2040-1485-C59D2B105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07EE00D-DCB8-610C-1E1C-F09FB6054B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0099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2AF3625-669D-549B-09AD-22C2F1C94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475FDBD-21D0-4B8F-4015-F6CA8DD4BA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18BB6F84-5F61-F956-6EE3-3315715794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84885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151DF3A-4B24-CC4F-E6CD-328DEF925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08A31EC-1030-D527-737D-02B1B1D81D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118C85C-B595-8D28-09FC-024A56A1D3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90919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a5868fc0f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2a5868fc0f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09799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>
          <a:extLst>
            <a:ext uri="{FF2B5EF4-FFF2-40B4-BE49-F238E27FC236}">
              <a16:creationId xmlns:a16="http://schemas.microsoft.com/office/drawing/2014/main" id="{0243F5F3-60E1-3E7A-02E8-81EB6B9C0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a5868fc0f2_0_10:notes">
            <a:extLst>
              <a:ext uri="{FF2B5EF4-FFF2-40B4-BE49-F238E27FC236}">
                <a16:creationId xmlns:a16="http://schemas.microsoft.com/office/drawing/2014/main" id="{0054F2C9-A2EB-FD3A-F258-55E4C30330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2a5868fc0f2_0_10:notes">
            <a:extLst>
              <a:ext uri="{FF2B5EF4-FFF2-40B4-BE49-F238E27FC236}">
                <a16:creationId xmlns:a16="http://schemas.microsoft.com/office/drawing/2014/main" id="{B56DE227-EF39-F168-2FAE-25200F93BF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6471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8EF7258-B221-51A3-E1B6-74ED22435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538EA0A-DFDF-E50E-69D3-06BE5FF730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BA315A0-CC13-BD2D-7722-6B5EDFCAA3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19088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>
          <a:extLst>
            <a:ext uri="{FF2B5EF4-FFF2-40B4-BE49-F238E27FC236}">
              <a16:creationId xmlns:a16="http://schemas.microsoft.com/office/drawing/2014/main" id="{A4AD977C-E237-CC5A-1EFD-A9FD70029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a5868fc0f2_0_10:notes">
            <a:extLst>
              <a:ext uri="{FF2B5EF4-FFF2-40B4-BE49-F238E27FC236}">
                <a16:creationId xmlns:a16="http://schemas.microsoft.com/office/drawing/2014/main" id="{997B1038-F6E5-BA5C-B915-8A8983A645D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2a5868fc0f2_0_10:notes">
            <a:extLst>
              <a:ext uri="{FF2B5EF4-FFF2-40B4-BE49-F238E27FC236}">
                <a16:creationId xmlns:a16="http://schemas.microsoft.com/office/drawing/2014/main" id="{2AD95C79-6C70-C77F-DA29-761A45E0A3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690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>
          <a:extLst>
            <a:ext uri="{FF2B5EF4-FFF2-40B4-BE49-F238E27FC236}">
              <a16:creationId xmlns:a16="http://schemas.microsoft.com/office/drawing/2014/main" id="{2925DF81-8AEA-D985-F557-9CFF0E4D7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a5868fc0f2_0_10:notes">
            <a:extLst>
              <a:ext uri="{FF2B5EF4-FFF2-40B4-BE49-F238E27FC236}">
                <a16:creationId xmlns:a16="http://schemas.microsoft.com/office/drawing/2014/main" id="{BAE25797-9A6B-6841-51E2-099C908A70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2a5868fc0f2_0_10:notes">
            <a:extLst>
              <a:ext uri="{FF2B5EF4-FFF2-40B4-BE49-F238E27FC236}">
                <a16:creationId xmlns:a16="http://schemas.microsoft.com/office/drawing/2014/main" id="{8768B317-7F1C-2918-C1EC-D0D50DE266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447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8B0B8CE-808C-23DF-634B-D323EF2BB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5A69EB27-2CE1-D6A9-3DB6-5A0C393721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25D08D92-8838-0CBF-9020-48997F1FBD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0530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903A006-35A4-83F9-420C-4CA37F684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8001C359-39C2-E629-5DBF-BED0D8C273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1761C5D1-E09D-385E-22C3-A4530CFA11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6983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6A7CEDE8-2467-C144-9150-1D86F63AB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6C721A42-7323-021D-6C09-0C687499AC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D76A5CFF-892B-1610-E642-C83A5A56CA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763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250ACDA-5C4F-6795-D90F-A1B9D2E36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F0446BE-489D-E1B1-F83D-0ABCD7DC3A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FA76009-4446-76C5-882F-C0800A3141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520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FCAFAC32-E15F-4BA1-13AE-F441A8DED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27C023F1-F3D9-025D-E257-2E2CC9DA4C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289276B2-2FFD-46AE-2085-8F8D70537E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6979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57660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287900"/>
            <a:ext cx="1268400" cy="131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1381300"/>
            <a:ext cx="4342200" cy="4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5669400" y="1668900"/>
            <a:ext cx="3017400" cy="301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" name="Google Shape;19;p3"/>
          <p:cNvSpPr/>
          <p:nvPr/>
        </p:nvSpPr>
        <p:spPr>
          <a:xfrm>
            <a:off x="-857075" y="433280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8691000" y="1165450"/>
            <a:ext cx="906000" cy="906000"/>
          </a:xfrm>
          <a:prstGeom prst="ellipse">
            <a:avLst/>
          </a:prstGeom>
          <a:solidFill>
            <a:srgbClr val="82E7C8">
              <a:alpha val="7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5492925" y="2474025"/>
            <a:ext cx="27912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-425450" y="4673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8" name="Google Shape;88;p13"/>
          <p:cNvGrpSpPr/>
          <p:nvPr/>
        </p:nvGrpSpPr>
        <p:grpSpPr>
          <a:xfrm>
            <a:off x="1278300" y="-588725"/>
            <a:ext cx="8926700" cy="3456775"/>
            <a:chOff x="1278300" y="-588725"/>
            <a:chExt cx="8926700" cy="3456775"/>
          </a:xfrm>
        </p:grpSpPr>
        <p:sp>
          <p:nvSpPr>
            <p:cNvPr id="89" name="Google Shape;89;p13"/>
            <p:cNvSpPr/>
            <p:nvPr/>
          </p:nvSpPr>
          <p:spPr>
            <a:xfrm>
              <a:off x="8563100" y="12261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1278300" y="-588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91" name="Google Shape;91;p1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10800000" flipH="1">
            <a:off x="4061153" y="3941325"/>
            <a:ext cx="3674874" cy="367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14"/>
          <p:cNvGrpSpPr/>
          <p:nvPr/>
        </p:nvGrpSpPr>
        <p:grpSpPr>
          <a:xfrm>
            <a:off x="4476575" y="-1178600"/>
            <a:ext cx="2762125" cy="6919000"/>
            <a:chOff x="4476575" y="-1178600"/>
            <a:chExt cx="2762125" cy="6919000"/>
          </a:xfrm>
        </p:grpSpPr>
        <p:sp>
          <p:nvSpPr>
            <p:cNvPr id="97" name="Google Shape;97;p14"/>
            <p:cNvSpPr/>
            <p:nvPr/>
          </p:nvSpPr>
          <p:spPr>
            <a:xfrm>
              <a:off x="4476575" y="-11786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332700" y="48344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99" name="Google Shape;99;p1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446054">
            <a:off x="7331898" y="-625578"/>
            <a:ext cx="3334328" cy="3334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5400000">
            <a:off x="2121978" y="4023275"/>
            <a:ext cx="3878773" cy="387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8135363" y="3928013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5" name="Google Shape;105;p15"/>
          <p:cNvGrpSpPr/>
          <p:nvPr/>
        </p:nvGrpSpPr>
        <p:grpSpPr>
          <a:xfrm>
            <a:off x="-1318600" y="-551625"/>
            <a:ext cx="9501050" cy="2374325"/>
            <a:chOff x="-1318600" y="-551625"/>
            <a:chExt cx="9501050" cy="2374325"/>
          </a:xfrm>
        </p:grpSpPr>
        <p:sp>
          <p:nvSpPr>
            <p:cNvPr id="106" name="Google Shape;106;p15"/>
            <p:cNvSpPr/>
            <p:nvPr/>
          </p:nvSpPr>
          <p:spPr>
            <a:xfrm>
              <a:off x="-1318600" y="1808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7276450" y="-5516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3858900" cy="3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2"/>
          </p:nvPr>
        </p:nvSpPr>
        <p:spPr>
          <a:xfrm>
            <a:off x="4572000" y="1152475"/>
            <a:ext cx="3858900" cy="3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grpSp>
        <p:nvGrpSpPr>
          <p:cNvPr id="113" name="Google Shape;113;p16"/>
          <p:cNvGrpSpPr/>
          <p:nvPr/>
        </p:nvGrpSpPr>
        <p:grpSpPr>
          <a:xfrm>
            <a:off x="-1081225" y="1017725"/>
            <a:ext cx="10678225" cy="2087425"/>
            <a:chOff x="-1081225" y="1017725"/>
            <a:chExt cx="10678225" cy="2087425"/>
          </a:xfrm>
        </p:grpSpPr>
        <p:sp>
          <p:nvSpPr>
            <p:cNvPr id="114" name="Google Shape;114;p16"/>
            <p:cNvSpPr/>
            <p:nvPr/>
          </p:nvSpPr>
          <p:spPr>
            <a:xfrm>
              <a:off x="-1081225" y="14632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8691000" y="1017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>
            <a:spLocks noGrp="1"/>
          </p:cNvSpPr>
          <p:nvPr>
            <p:ph type="subTitle" idx="1"/>
          </p:nvPr>
        </p:nvSpPr>
        <p:spPr>
          <a:xfrm>
            <a:off x="1015250" y="2169350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2"/>
          </p:nvPr>
        </p:nvSpPr>
        <p:spPr>
          <a:xfrm>
            <a:off x="3251100" y="3616126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3"/>
          </p:nvPr>
        </p:nvSpPr>
        <p:spPr>
          <a:xfrm>
            <a:off x="5486950" y="2169350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4"/>
          </p:nvPr>
        </p:nvSpPr>
        <p:spPr>
          <a:xfrm>
            <a:off x="1015250" y="1807225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ubTitle" idx="5"/>
          </p:nvPr>
        </p:nvSpPr>
        <p:spPr>
          <a:xfrm>
            <a:off x="5486950" y="1807225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6"/>
          </p:nvPr>
        </p:nvSpPr>
        <p:spPr>
          <a:xfrm>
            <a:off x="3251100" y="3245400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grpSp>
        <p:nvGrpSpPr>
          <p:cNvPr id="125" name="Google Shape;125;p17"/>
          <p:cNvGrpSpPr/>
          <p:nvPr/>
        </p:nvGrpSpPr>
        <p:grpSpPr>
          <a:xfrm>
            <a:off x="-1448029" y="2571747"/>
            <a:ext cx="12095539" cy="4648210"/>
            <a:chOff x="-1448029" y="2571747"/>
            <a:chExt cx="12095539" cy="4648210"/>
          </a:xfrm>
        </p:grpSpPr>
        <p:pic>
          <p:nvPicPr>
            <p:cNvPr id="126" name="Google Shape;126;p17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-10399938">
              <a:off x="-1247110" y="3344162"/>
              <a:ext cx="3674877" cy="36748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17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 rot="-10591552" flipH="1">
              <a:off x="7215222" y="2669710"/>
              <a:ext cx="3334325" cy="3334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8" name="Google Shape;128;p17"/>
          <p:cNvSpPr/>
          <p:nvPr/>
        </p:nvSpPr>
        <p:spPr>
          <a:xfrm>
            <a:off x="-928675" y="1501350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p19"/>
          <p:cNvGrpSpPr/>
          <p:nvPr/>
        </p:nvGrpSpPr>
        <p:grpSpPr>
          <a:xfrm>
            <a:off x="4634575" y="1151875"/>
            <a:ext cx="4970075" cy="5094013"/>
            <a:chOff x="4634575" y="1151875"/>
            <a:chExt cx="4970075" cy="5094013"/>
          </a:xfrm>
        </p:grpSpPr>
        <p:sp>
          <p:nvSpPr>
            <p:cNvPr id="152" name="Google Shape;152;p19"/>
            <p:cNvSpPr/>
            <p:nvPr/>
          </p:nvSpPr>
          <p:spPr>
            <a:xfrm>
              <a:off x="4634575" y="4603988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8698650" y="115187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154" name="Google Shape;154;p19"/>
          <p:cNvSpPr txBox="1">
            <a:spLocks noGrp="1"/>
          </p:cNvSpPr>
          <p:nvPr>
            <p:ph type="subTitle" idx="1"/>
          </p:nvPr>
        </p:nvSpPr>
        <p:spPr>
          <a:xfrm>
            <a:off x="709100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subTitle" idx="2"/>
          </p:nvPr>
        </p:nvSpPr>
        <p:spPr>
          <a:xfrm>
            <a:off x="3381446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3"/>
          </p:nvPr>
        </p:nvSpPr>
        <p:spPr>
          <a:xfrm>
            <a:off x="709100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subTitle" idx="4"/>
          </p:nvPr>
        </p:nvSpPr>
        <p:spPr>
          <a:xfrm>
            <a:off x="3381449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5"/>
          </p:nvPr>
        </p:nvSpPr>
        <p:spPr>
          <a:xfrm>
            <a:off x="6053797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6"/>
          </p:nvPr>
        </p:nvSpPr>
        <p:spPr>
          <a:xfrm>
            <a:off x="6053797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7"/>
          </p:nvPr>
        </p:nvSpPr>
        <p:spPr>
          <a:xfrm>
            <a:off x="709104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8"/>
          </p:nvPr>
        </p:nvSpPr>
        <p:spPr>
          <a:xfrm>
            <a:off x="3381447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9"/>
          </p:nvPr>
        </p:nvSpPr>
        <p:spPr>
          <a:xfrm>
            <a:off x="6053796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3"/>
          </p:nvPr>
        </p:nvSpPr>
        <p:spPr>
          <a:xfrm>
            <a:off x="709104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4"/>
          </p:nvPr>
        </p:nvSpPr>
        <p:spPr>
          <a:xfrm>
            <a:off x="3381453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15"/>
          </p:nvPr>
        </p:nvSpPr>
        <p:spPr>
          <a:xfrm>
            <a:off x="6053801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7" name="Google Shape;167;p19"/>
          <p:cNvSpPr/>
          <p:nvPr/>
        </p:nvSpPr>
        <p:spPr>
          <a:xfrm>
            <a:off x="1121650" y="-1427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68" name="Google Shape;168;p19"/>
          <p:cNvGrpSpPr/>
          <p:nvPr/>
        </p:nvGrpSpPr>
        <p:grpSpPr>
          <a:xfrm>
            <a:off x="-483382" y="-3027306"/>
            <a:ext cx="7671884" cy="10891106"/>
            <a:chOff x="-483382" y="-3027306"/>
            <a:chExt cx="7671884" cy="10891106"/>
          </a:xfrm>
        </p:grpSpPr>
        <p:pic>
          <p:nvPicPr>
            <p:cNvPr id="169" name="Google Shape;169;p19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>
              <a:off x="3309728" y="3985050"/>
              <a:ext cx="3878773" cy="387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19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5888520">
              <a:off x="-228273" y="-2772175"/>
              <a:ext cx="3878774" cy="38787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1"/>
          <p:cNvSpPr txBox="1">
            <a:spLocks noGrp="1"/>
          </p:cNvSpPr>
          <p:nvPr>
            <p:ph type="title"/>
          </p:nvPr>
        </p:nvSpPr>
        <p:spPr>
          <a:xfrm>
            <a:off x="4606970" y="540000"/>
            <a:ext cx="38238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subTitle" idx="1"/>
          </p:nvPr>
        </p:nvSpPr>
        <p:spPr>
          <a:xfrm>
            <a:off x="4606937" y="1460450"/>
            <a:ext cx="38238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>
            <a:spLocks noGrp="1"/>
          </p:cNvSpPr>
          <p:nvPr>
            <p:ph type="pic" idx="2"/>
          </p:nvPr>
        </p:nvSpPr>
        <p:spPr>
          <a:xfrm>
            <a:off x="457200" y="745500"/>
            <a:ext cx="3940800" cy="3940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5" name="Google Shape;185;p21"/>
          <p:cNvSpPr txBox="1"/>
          <p:nvPr/>
        </p:nvSpPr>
        <p:spPr>
          <a:xfrm>
            <a:off x="4606975" y="3509500"/>
            <a:ext cx="3823800" cy="8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CREDITS: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This presentation template was created by </a:t>
            </a:r>
            <a:r>
              <a:rPr lang="en-GB" sz="1200" b="1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includes icons by </a:t>
            </a:r>
            <a:r>
              <a:rPr lang="en-GB" sz="12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4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en-GB" sz="12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5"/>
              </a:rPr>
              <a:t>Freepik</a:t>
            </a:r>
            <a:r>
              <a:rPr lang="en-GB" sz="1200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200" b="1" u="sng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8665175" y="1635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7" name="Google Shape;187;p21"/>
          <p:cNvSpPr/>
          <p:nvPr/>
        </p:nvSpPr>
        <p:spPr>
          <a:xfrm>
            <a:off x="-476425" y="-1101900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2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91" name="Google Shape;191;p22"/>
          <p:cNvGrpSpPr/>
          <p:nvPr/>
        </p:nvGrpSpPr>
        <p:grpSpPr>
          <a:xfrm>
            <a:off x="6926425" y="-1102400"/>
            <a:ext cx="2547900" cy="2547900"/>
            <a:chOff x="6926425" y="-1102400"/>
            <a:chExt cx="2547900" cy="2547900"/>
          </a:xfrm>
        </p:grpSpPr>
        <p:sp>
          <p:nvSpPr>
            <p:cNvPr id="192" name="Google Shape;192;p22"/>
            <p:cNvSpPr/>
            <p:nvPr/>
          </p:nvSpPr>
          <p:spPr>
            <a:xfrm>
              <a:off x="6926425" y="-11024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568325" y="5395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194" name="Google Shape;194;p2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3037688" y="3013950"/>
            <a:ext cx="3068576" cy="30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700000">
            <a:off x="-771198" y="2738526"/>
            <a:ext cx="3180247" cy="318024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/>
          <p:nvPr/>
        </p:nvSpPr>
        <p:spPr>
          <a:xfrm>
            <a:off x="-833425" y="2920575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400875" y="2672288"/>
            <a:ext cx="4029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164875" y="1873338"/>
            <a:ext cx="2265900" cy="6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"/>
              <a:buNone/>
              <a:defRPr sz="16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457200" y="457200"/>
            <a:ext cx="3717000" cy="37170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94744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6" name="Google Shape;26;p4"/>
          <p:cNvGrpSpPr/>
          <p:nvPr/>
        </p:nvGrpSpPr>
        <p:grpSpPr>
          <a:xfrm>
            <a:off x="4476575" y="-1178600"/>
            <a:ext cx="2762125" cy="6919000"/>
            <a:chOff x="4476575" y="-1178600"/>
            <a:chExt cx="2762125" cy="6919000"/>
          </a:xfrm>
        </p:grpSpPr>
        <p:sp>
          <p:nvSpPr>
            <p:cNvPr id="27" name="Google Shape;27;p4"/>
            <p:cNvSpPr/>
            <p:nvPr/>
          </p:nvSpPr>
          <p:spPr>
            <a:xfrm>
              <a:off x="4476575" y="-11786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6332700" y="48344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29" name="Google Shape;29;p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966675">
            <a:off x="7194494" y="-1084077"/>
            <a:ext cx="3813105" cy="3813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2225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6097082" y="2624825"/>
            <a:ext cx="23337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713226" y="2624825"/>
            <a:ext cx="23337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6097075" y="2952525"/>
            <a:ext cx="2333700" cy="14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713225" y="2952525"/>
            <a:ext cx="2333700" cy="14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>
            <a:spLocks noGrp="1"/>
          </p:cNvSpPr>
          <p:nvPr>
            <p:ph type="pic" idx="5"/>
          </p:nvPr>
        </p:nvSpPr>
        <p:spPr>
          <a:xfrm>
            <a:off x="3341250" y="1341000"/>
            <a:ext cx="2461500" cy="2461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8" name="Google Shape;38;p5"/>
          <p:cNvSpPr/>
          <p:nvPr/>
        </p:nvSpPr>
        <p:spPr>
          <a:xfrm>
            <a:off x="-425450" y="4673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9" name="Google Shape;39;p5"/>
          <p:cNvGrpSpPr/>
          <p:nvPr/>
        </p:nvGrpSpPr>
        <p:grpSpPr>
          <a:xfrm>
            <a:off x="1278300" y="-588725"/>
            <a:ext cx="8926700" cy="3456775"/>
            <a:chOff x="1278300" y="-588725"/>
            <a:chExt cx="8926700" cy="3456775"/>
          </a:xfrm>
        </p:grpSpPr>
        <p:sp>
          <p:nvSpPr>
            <p:cNvPr id="40" name="Google Shape;40;p5"/>
            <p:cNvSpPr/>
            <p:nvPr/>
          </p:nvSpPr>
          <p:spPr>
            <a:xfrm>
              <a:off x="8563100" y="12261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1278300" y="-588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42" name="Google Shape;42;p5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2632591" y="3336300"/>
            <a:ext cx="3878773" cy="38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1121650" y="-1427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47" name="Google Shape;47;p6"/>
          <p:cNvGrpSpPr/>
          <p:nvPr/>
        </p:nvGrpSpPr>
        <p:grpSpPr>
          <a:xfrm>
            <a:off x="-1196550" y="2962100"/>
            <a:ext cx="10801200" cy="1641900"/>
            <a:chOff x="-1196550" y="2962100"/>
            <a:chExt cx="10801200" cy="1641900"/>
          </a:xfrm>
        </p:grpSpPr>
        <p:sp>
          <p:nvSpPr>
            <p:cNvPr id="48" name="Google Shape;48;p6"/>
            <p:cNvSpPr/>
            <p:nvPr/>
          </p:nvSpPr>
          <p:spPr>
            <a:xfrm>
              <a:off x="-1196550" y="29621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8698650" y="30153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50" name="Google Shape;50;p6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666390">
            <a:off x="-1338562" y="2905485"/>
            <a:ext cx="3397023" cy="3397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4801925" y="948213"/>
            <a:ext cx="3621900" cy="106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4808875" y="1947088"/>
            <a:ext cx="3621900" cy="22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>
            <a:spLocks noGrp="1"/>
          </p:cNvSpPr>
          <p:nvPr>
            <p:ph type="pic" idx="2"/>
          </p:nvPr>
        </p:nvSpPr>
        <p:spPr>
          <a:xfrm>
            <a:off x="457200" y="650700"/>
            <a:ext cx="4035600" cy="4035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6" name="Google Shape;56;p7"/>
          <p:cNvSpPr/>
          <p:nvPr/>
        </p:nvSpPr>
        <p:spPr>
          <a:xfrm>
            <a:off x="8678875" y="327090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7" name="Google Shape;57;p7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700000">
            <a:off x="5246676" y="-2596125"/>
            <a:ext cx="3674877" cy="3674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8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58900" cy="195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1" name="Google Shape;61;p8"/>
          <p:cNvSpPr>
            <a:spLocks noGrp="1"/>
          </p:cNvSpPr>
          <p:nvPr>
            <p:ph type="pic" idx="2"/>
          </p:nvPr>
        </p:nvSpPr>
        <p:spPr>
          <a:xfrm>
            <a:off x="4846000" y="827400"/>
            <a:ext cx="3858900" cy="385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2" name="Google Shape;62;p8"/>
          <p:cNvSpPr/>
          <p:nvPr/>
        </p:nvSpPr>
        <p:spPr>
          <a:xfrm>
            <a:off x="-406075" y="3667688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910025" y="1489925"/>
            <a:ext cx="32250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2"/>
          </p:nvPr>
        </p:nvSpPr>
        <p:spPr>
          <a:xfrm>
            <a:off x="5008934" y="1489925"/>
            <a:ext cx="32250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8027875" y="4489988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9" name="Google Shape;69;p9"/>
          <p:cNvGrpSpPr/>
          <p:nvPr/>
        </p:nvGrpSpPr>
        <p:grpSpPr>
          <a:xfrm>
            <a:off x="-1318600" y="-551625"/>
            <a:ext cx="9501050" cy="2374325"/>
            <a:chOff x="-1318600" y="-551625"/>
            <a:chExt cx="9501050" cy="2374325"/>
          </a:xfrm>
        </p:grpSpPr>
        <p:sp>
          <p:nvSpPr>
            <p:cNvPr id="70" name="Google Shape;70;p9"/>
            <p:cNvSpPr/>
            <p:nvPr/>
          </p:nvSpPr>
          <p:spPr>
            <a:xfrm>
              <a:off x="-1318600" y="1808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7276450" y="-5516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72" name="Google Shape;72;p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flipH="1">
            <a:off x="3037688" y="3204450"/>
            <a:ext cx="3068576" cy="30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2400600" cy="80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4075550" y="3095904"/>
            <a:ext cx="4355100" cy="10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4075675" y="4131500"/>
            <a:ext cx="4355100" cy="47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2"/>
          </p:nvPr>
        </p:nvSpPr>
        <p:spPr>
          <a:xfrm>
            <a:off x="457200" y="457200"/>
            <a:ext cx="3907200" cy="390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1" name="Google Shape;81;p11"/>
          <p:cNvSpPr/>
          <p:nvPr/>
        </p:nvSpPr>
        <p:spPr>
          <a:xfrm>
            <a:off x="8207850" y="6991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6" r:id="rId15"/>
    <p:sldLayoutId id="2147483668" r:id="rId16"/>
    <p:sldLayoutId id="2147483669" r:id="rId17"/>
    <p:sldLayoutId id="2147483670" r:id="rId18"/>
    <p:sldLayoutId id="2147483671" r:id="rId19"/>
    <p:sldLayoutId id="2147483672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https://onlinelibrary.wiley.com/doi/10.1155/2021/6649970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Relationship Id="rId4" Type="http://schemas.openxmlformats.org/officeDocument/2006/relationships/hyperlink" Target="mailto:https://ieeexplore.ieee.org/abstract/document/10779717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free-icon/analysis_2316065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4124FC9-562D-CBA5-C611-F359E7BC1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636" y="-1"/>
            <a:ext cx="9166636" cy="5143501"/>
          </a:xfrm>
          <a:prstGeom prst="rect">
            <a:avLst/>
          </a:prstGeom>
        </p:spPr>
      </p:pic>
      <p:sp>
        <p:nvSpPr>
          <p:cNvPr id="210" name="Google Shape;210;p27"/>
          <p:cNvSpPr txBox="1">
            <a:spLocks noGrp="1"/>
          </p:cNvSpPr>
          <p:nvPr>
            <p:ph type="ctrTitle"/>
          </p:nvPr>
        </p:nvSpPr>
        <p:spPr>
          <a:xfrm>
            <a:off x="186946" y="1283652"/>
            <a:ext cx="4757942" cy="1269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chemeClr val="tx1"/>
                </a:solidFill>
              </a:rPr>
              <a:t>PulseX</a:t>
            </a:r>
            <a:r>
              <a:rPr lang="en-US" sz="3200" b="1" dirty="0">
                <a:solidFill>
                  <a:schemeClr val="tx1"/>
                </a:solidFill>
              </a:rPr>
              <a:t> - The Future of Heart Care and Health</a:t>
            </a:r>
            <a:endParaRPr lang="en-GB" sz="8000" b="1" dirty="0">
              <a:solidFill>
                <a:schemeClr val="tx1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93863" y="4451909"/>
            <a:ext cx="4532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Supervised By: 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Dr. Mohammed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Ameksa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Dr. Mohamed-Amine Chadi</a:t>
            </a:r>
          </a:p>
        </p:txBody>
      </p:sp>
      <p:sp>
        <p:nvSpPr>
          <p:cNvPr id="3" name="AutoShape 2" descr="blob:https://web.whatsapp.com/20ae320b-c229-4dc5-bd42-d695b8252ae7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 Box 1">
            <a:extLst>
              <a:ext uri="{FF2B5EF4-FFF2-40B4-BE49-F238E27FC236}">
                <a16:creationId xmlns:a16="http://schemas.microsoft.com/office/drawing/2014/main" id="{63ABF52E-AF4A-AA37-58FD-22480D6F621C}"/>
              </a:ext>
            </a:extLst>
          </p:cNvPr>
          <p:cNvSpPr txBox="1"/>
          <p:nvPr/>
        </p:nvSpPr>
        <p:spPr>
          <a:xfrm>
            <a:off x="200584" y="3955583"/>
            <a:ext cx="1846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Presented By: 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Mr. Yassine Bazgour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D7FD335-F38F-C1CA-336C-ED1CB1D9C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C217BF73-2885-EEE2-C29E-E231FE19370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075889" y="440407"/>
            <a:ext cx="4992221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What Must be Done!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B47C03-3A73-FF21-5935-22EAAD0698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AFE8B2-154C-E314-9618-B76046DD21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85F3E1BB-5061-47A2-01E0-772B7FEA8684}"/>
              </a:ext>
            </a:extLst>
          </p:cNvPr>
          <p:cNvSpPr txBox="1">
            <a:spLocks/>
          </p:cNvSpPr>
          <p:nvPr/>
        </p:nvSpPr>
        <p:spPr>
          <a:xfrm>
            <a:off x="5304700" y="3230498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/>
              <a:t>Embed Ai into Hardware &amp; User-Friendly System</a:t>
            </a:r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71F5C082-95DB-8379-B147-6BAB33D210EF}"/>
              </a:ext>
            </a:extLst>
          </p:cNvPr>
          <p:cNvSpPr txBox="1">
            <a:spLocks/>
          </p:cNvSpPr>
          <p:nvPr/>
        </p:nvSpPr>
        <p:spPr>
          <a:xfrm>
            <a:off x="1211766" y="3230497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/>
              <a:t>Digitalization Of Heartbeat Analysis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7170" name="Picture 2" descr="Ecg reading ">
            <a:extLst>
              <a:ext uri="{FF2B5EF4-FFF2-40B4-BE49-F238E27FC236}">
                <a16:creationId xmlns:a16="http://schemas.microsoft.com/office/drawing/2014/main" id="{261B6459-A204-390F-7546-1A52B5D50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074" y="1597236"/>
            <a:ext cx="1427791" cy="142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Processor ">
            <a:extLst>
              <a:ext uri="{FF2B5EF4-FFF2-40B4-BE49-F238E27FC236}">
                <a16:creationId xmlns:a16="http://schemas.microsoft.com/office/drawing/2014/main" id="{51485A5B-5FFA-DA6B-CB4D-94C805237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4137" y="1597236"/>
            <a:ext cx="1427790" cy="1427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3370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A6B25319-FF1D-7814-E0EF-3D2FC9F46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8CE00275-7C84-93D3-576E-96DC469B155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System</a:t>
            </a:r>
            <a:br>
              <a:rPr lang="en-US" altLang="en-GB" b="1" dirty="0">
                <a:solidFill>
                  <a:schemeClr val="tx1"/>
                </a:solidFill>
              </a:rPr>
            </a:br>
            <a:r>
              <a:rPr lang="en-US" altLang="en-GB" b="1" dirty="0">
                <a:solidFill>
                  <a:schemeClr val="tx1"/>
                </a:solidFill>
              </a:rPr>
              <a:t>Architecture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048BA184-B733-6AF4-19E0-FDDC78B48373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altLang="en-GB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AA08F0-AF74-37D4-EBAE-970D41821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67F20E-1197-265A-641E-43F50F5EC1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36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1B702A93-ECEF-2DDF-9094-7FCFD115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848FAB-627B-E5DE-39D3-3C95792BD0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58" y="-342911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Picture 4" descr="Office man ">
            <a:extLst>
              <a:ext uri="{FF2B5EF4-FFF2-40B4-BE49-F238E27FC236}">
                <a16:creationId xmlns:a16="http://schemas.microsoft.com/office/drawing/2014/main" id="{BFB4A567-5F3D-69F1-DD6D-623E7355A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76" y="1767280"/>
            <a:ext cx="844549" cy="844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56376F4C-E876-E034-D072-995A73131A8A}"/>
              </a:ext>
            </a:extLst>
          </p:cNvPr>
          <p:cNvCxnSpPr>
            <a:cxnSpLocks/>
          </p:cNvCxnSpPr>
          <p:nvPr/>
        </p:nvCxnSpPr>
        <p:spPr>
          <a:xfrm flipV="1">
            <a:off x="1312784" y="1738886"/>
            <a:ext cx="557345" cy="4257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16" descr="Web interface ">
            <a:extLst>
              <a:ext uri="{FF2B5EF4-FFF2-40B4-BE49-F238E27FC236}">
                <a16:creationId xmlns:a16="http://schemas.microsoft.com/office/drawing/2014/main" id="{4DFE4892-B61F-C949-49D2-6484AAC7F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993" y="1268638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0" descr="Ai ">
            <a:extLst>
              <a:ext uri="{FF2B5EF4-FFF2-40B4-BE49-F238E27FC236}">
                <a16:creationId xmlns:a16="http://schemas.microsoft.com/office/drawing/2014/main" id="{D8FE03A9-9297-76F3-906E-9AA0E62C1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968" y="2161822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267;p44">
            <a:extLst>
              <a:ext uri="{FF2B5EF4-FFF2-40B4-BE49-F238E27FC236}">
                <a16:creationId xmlns:a16="http://schemas.microsoft.com/office/drawing/2014/main" id="{FBB0C08F-EBC4-D9B8-A422-BCD487B57C6A}"/>
              </a:ext>
            </a:extLst>
          </p:cNvPr>
          <p:cNvSpPr txBox="1">
            <a:spLocks/>
          </p:cNvSpPr>
          <p:nvPr/>
        </p:nvSpPr>
        <p:spPr>
          <a:xfrm>
            <a:off x="4379970" y="1342540"/>
            <a:ext cx="1414764" cy="4673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en-GB" sz="1100" dirty="0">
                <a:solidFill>
                  <a:schemeClr val="tx2"/>
                </a:solidFill>
              </a:rPr>
              <a:t>If Normal</a:t>
            </a:r>
          </a:p>
        </p:txBody>
      </p:sp>
      <p:sp>
        <p:nvSpPr>
          <p:cNvPr id="13" name="Google Shape;267;p44">
            <a:extLst>
              <a:ext uri="{FF2B5EF4-FFF2-40B4-BE49-F238E27FC236}">
                <a16:creationId xmlns:a16="http://schemas.microsoft.com/office/drawing/2014/main" id="{48854AFF-0A8F-81FD-A2BC-B4F22C820352}"/>
              </a:ext>
            </a:extLst>
          </p:cNvPr>
          <p:cNvSpPr txBox="1">
            <a:spLocks/>
          </p:cNvSpPr>
          <p:nvPr/>
        </p:nvSpPr>
        <p:spPr>
          <a:xfrm>
            <a:off x="1904746" y="801120"/>
            <a:ext cx="1254434" cy="425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600" dirty="0">
                <a:solidFill>
                  <a:schemeClr val="tx1"/>
                </a:solidFill>
              </a:rPr>
              <a:t>Interface</a:t>
            </a:r>
            <a:endParaRPr lang="en-US" altLang="en-GB" sz="2400" dirty="0">
              <a:solidFill>
                <a:schemeClr val="tx1"/>
              </a:solidFill>
            </a:endParaRPr>
          </a:p>
        </p:txBody>
      </p:sp>
      <p:sp>
        <p:nvSpPr>
          <p:cNvPr id="15" name="Google Shape;267;p44">
            <a:extLst>
              <a:ext uri="{FF2B5EF4-FFF2-40B4-BE49-F238E27FC236}">
                <a16:creationId xmlns:a16="http://schemas.microsoft.com/office/drawing/2014/main" id="{8B7B4B59-943B-EB1C-80E1-0C363680649A}"/>
              </a:ext>
            </a:extLst>
          </p:cNvPr>
          <p:cNvSpPr txBox="1">
            <a:spLocks/>
          </p:cNvSpPr>
          <p:nvPr/>
        </p:nvSpPr>
        <p:spPr>
          <a:xfrm>
            <a:off x="3338358" y="2799427"/>
            <a:ext cx="1855421" cy="711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600" dirty="0">
                <a:solidFill>
                  <a:schemeClr val="tx1"/>
                </a:solidFill>
              </a:rPr>
              <a:t>Binary</a:t>
            </a:r>
          </a:p>
          <a:p>
            <a:r>
              <a:rPr lang="en-US" altLang="en-GB" sz="1600" dirty="0">
                <a:solidFill>
                  <a:schemeClr val="tx1"/>
                </a:solidFill>
              </a:rPr>
              <a:t>Classifier</a:t>
            </a:r>
          </a:p>
        </p:txBody>
      </p:sp>
      <p:sp>
        <p:nvSpPr>
          <p:cNvPr id="16" name="Google Shape;267;p44">
            <a:extLst>
              <a:ext uri="{FF2B5EF4-FFF2-40B4-BE49-F238E27FC236}">
                <a16:creationId xmlns:a16="http://schemas.microsoft.com/office/drawing/2014/main" id="{A380B30D-D68E-37EF-5EEB-47C7AF6479C9}"/>
              </a:ext>
            </a:extLst>
          </p:cNvPr>
          <p:cNvSpPr txBox="1">
            <a:spLocks/>
          </p:cNvSpPr>
          <p:nvPr/>
        </p:nvSpPr>
        <p:spPr>
          <a:xfrm>
            <a:off x="199458" y="2670227"/>
            <a:ext cx="906730" cy="417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600" dirty="0">
                <a:solidFill>
                  <a:schemeClr val="tx1"/>
                </a:solidFill>
              </a:rPr>
              <a:t>User</a:t>
            </a:r>
            <a:endParaRPr lang="en-US" altLang="en-GB" dirty="0">
              <a:solidFill>
                <a:schemeClr val="tx1"/>
              </a:solidFill>
            </a:endParaRPr>
          </a:p>
        </p:txBody>
      </p:sp>
      <p:sp>
        <p:nvSpPr>
          <p:cNvPr id="17" name="Google Shape;267;p44">
            <a:extLst>
              <a:ext uri="{FF2B5EF4-FFF2-40B4-BE49-F238E27FC236}">
                <a16:creationId xmlns:a16="http://schemas.microsoft.com/office/drawing/2014/main" id="{91330000-9BE5-65B1-177F-8C7306CF4BC5}"/>
              </a:ext>
            </a:extLst>
          </p:cNvPr>
          <p:cNvSpPr txBox="1">
            <a:spLocks/>
          </p:cNvSpPr>
          <p:nvPr/>
        </p:nvSpPr>
        <p:spPr>
          <a:xfrm>
            <a:off x="945603" y="816996"/>
            <a:ext cx="1153238" cy="844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100" dirty="0">
                <a:solidFill>
                  <a:schemeClr val="tx2"/>
                </a:solidFill>
              </a:rPr>
              <a:t>Age</a:t>
            </a:r>
          </a:p>
          <a:p>
            <a:r>
              <a:rPr lang="en-US" altLang="en-GB" sz="1100" dirty="0">
                <a:solidFill>
                  <a:schemeClr val="tx2"/>
                </a:solidFill>
              </a:rPr>
              <a:t>Gender</a:t>
            </a:r>
          </a:p>
          <a:p>
            <a:r>
              <a:rPr lang="en-US" altLang="en-GB" sz="1100" dirty="0">
                <a:solidFill>
                  <a:schemeClr val="tx2"/>
                </a:solidFill>
              </a:rPr>
              <a:t>Region</a:t>
            </a:r>
          </a:p>
          <a:p>
            <a:r>
              <a:rPr lang="en-US" altLang="en-GB" sz="1100" dirty="0">
                <a:solidFill>
                  <a:schemeClr val="tx2"/>
                </a:solidFill>
              </a:rPr>
              <a:t>Smoking State</a:t>
            </a:r>
          </a:p>
        </p:txBody>
      </p:sp>
      <p:pic>
        <p:nvPicPr>
          <p:cNvPr id="20" name="Picture 20" descr="Ai ">
            <a:extLst>
              <a:ext uri="{FF2B5EF4-FFF2-40B4-BE49-F238E27FC236}">
                <a16:creationId xmlns:a16="http://schemas.microsoft.com/office/drawing/2014/main" id="{D95C1CFB-2CFD-BBA9-0557-20194455E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088" y="3133908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Google Shape;267;p44">
            <a:extLst>
              <a:ext uri="{FF2B5EF4-FFF2-40B4-BE49-F238E27FC236}">
                <a16:creationId xmlns:a16="http://schemas.microsoft.com/office/drawing/2014/main" id="{6DECA112-0D79-AB0C-CFCC-581CC283A225}"/>
              </a:ext>
            </a:extLst>
          </p:cNvPr>
          <p:cNvSpPr txBox="1">
            <a:spLocks/>
          </p:cNvSpPr>
          <p:nvPr/>
        </p:nvSpPr>
        <p:spPr>
          <a:xfrm>
            <a:off x="5087352" y="3775058"/>
            <a:ext cx="1855421" cy="677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600" dirty="0">
                <a:solidFill>
                  <a:schemeClr val="tx1"/>
                </a:solidFill>
              </a:rPr>
              <a:t>Multi</a:t>
            </a:r>
          </a:p>
          <a:p>
            <a:r>
              <a:rPr lang="en-US" altLang="en-GB" sz="1600" dirty="0">
                <a:solidFill>
                  <a:schemeClr val="tx1"/>
                </a:solidFill>
              </a:rPr>
              <a:t>Classifier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71D1E1F5-16E1-7E23-4373-CF92C985A610}"/>
              </a:ext>
            </a:extLst>
          </p:cNvPr>
          <p:cNvCxnSpPr>
            <a:cxnSpLocks/>
          </p:cNvCxnSpPr>
          <p:nvPr/>
        </p:nvCxnSpPr>
        <p:spPr>
          <a:xfrm>
            <a:off x="6674563" y="3438708"/>
            <a:ext cx="66712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52" name="Picture 4" descr="Results ">
            <a:extLst>
              <a:ext uri="{FF2B5EF4-FFF2-40B4-BE49-F238E27FC236}">
                <a16:creationId xmlns:a16="http://schemas.microsoft.com/office/drawing/2014/main" id="{65D07C86-9601-4B28-6CC5-9C3138CD3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088" y="1204933"/>
            <a:ext cx="659623" cy="659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Google Shape;267;p44">
            <a:extLst>
              <a:ext uri="{FF2B5EF4-FFF2-40B4-BE49-F238E27FC236}">
                <a16:creationId xmlns:a16="http://schemas.microsoft.com/office/drawing/2014/main" id="{883A9586-4853-6E9F-4E70-B99226D9D1C6}"/>
              </a:ext>
            </a:extLst>
          </p:cNvPr>
          <p:cNvSpPr txBox="1">
            <a:spLocks/>
          </p:cNvSpPr>
          <p:nvPr/>
        </p:nvSpPr>
        <p:spPr>
          <a:xfrm>
            <a:off x="4956636" y="540808"/>
            <a:ext cx="2180525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600" dirty="0">
                <a:solidFill>
                  <a:schemeClr val="tx1"/>
                </a:solidFill>
              </a:rPr>
              <a:t>Prediction &amp;</a:t>
            </a:r>
          </a:p>
          <a:p>
            <a:r>
              <a:rPr lang="en-US" altLang="en-GB" sz="1600" dirty="0">
                <a:solidFill>
                  <a:schemeClr val="tx1"/>
                </a:solidFill>
              </a:rPr>
              <a:t>Confidence</a:t>
            </a:r>
          </a:p>
        </p:txBody>
      </p:sp>
      <p:pic>
        <p:nvPicPr>
          <p:cNvPr id="2054" name="Picture 6" descr="Shape ">
            <a:extLst>
              <a:ext uri="{FF2B5EF4-FFF2-40B4-BE49-F238E27FC236}">
                <a16:creationId xmlns:a16="http://schemas.microsoft.com/office/drawing/2014/main" id="{9C170174-CD1B-CF9F-E165-EFF1AF84F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8581" y="3116789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Google Shape;267;p44">
            <a:extLst>
              <a:ext uri="{FF2B5EF4-FFF2-40B4-BE49-F238E27FC236}">
                <a16:creationId xmlns:a16="http://schemas.microsoft.com/office/drawing/2014/main" id="{E489C86D-1931-6B73-4777-05845F8487F8}"/>
              </a:ext>
            </a:extLst>
          </p:cNvPr>
          <p:cNvSpPr txBox="1">
            <a:spLocks/>
          </p:cNvSpPr>
          <p:nvPr/>
        </p:nvSpPr>
        <p:spPr>
          <a:xfrm>
            <a:off x="6285977" y="3017727"/>
            <a:ext cx="1414764" cy="4038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en-GB" sz="1100" dirty="0">
                <a:solidFill>
                  <a:schemeClr val="tx2"/>
                </a:solidFill>
              </a:rPr>
              <a:t>Result</a:t>
            </a:r>
          </a:p>
        </p:txBody>
      </p:sp>
      <p:sp>
        <p:nvSpPr>
          <p:cNvPr id="37" name="Google Shape;267;p44">
            <a:extLst>
              <a:ext uri="{FF2B5EF4-FFF2-40B4-BE49-F238E27FC236}">
                <a16:creationId xmlns:a16="http://schemas.microsoft.com/office/drawing/2014/main" id="{6672E4BB-9539-A762-1A43-8140992FC34E}"/>
              </a:ext>
            </a:extLst>
          </p:cNvPr>
          <p:cNvSpPr txBox="1">
            <a:spLocks/>
          </p:cNvSpPr>
          <p:nvPr/>
        </p:nvSpPr>
        <p:spPr>
          <a:xfrm>
            <a:off x="2916083" y="2210919"/>
            <a:ext cx="844550" cy="518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100" dirty="0">
                <a:solidFill>
                  <a:schemeClr val="tx2"/>
                </a:solidFill>
              </a:rPr>
              <a:t>Encode </a:t>
            </a:r>
          </a:p>
          <a:p>
            <a:r>
              <a:rPr lang="en-US" altLang="en-GB" sz="1100" dirty="0">
                <a:solidFill>
                  <a:schemeClr val="tx2"/>
                </a:solidFill>
              </a:rPr>
              <a:t>Data</a:t>
            </a:r>
            <a:endParaRPr lang="en-US" altLang="en-GB" sz="1600" dirty="0">
              <a:solidFill>
                <a:schemeClr val="tx2"/>
              </a:solidFill>
            </a:endParaRPr>
          </a:p>
        </p:txBody>
      </p:sp>
      <p:sp>
        <p:nvSpPr>
          <p:cNvPr id="38" name="Google Shape;267;p44">
            <a:extLst>
              <a:ext uri="{FF2B5EF4-FFF2-40B4-BE49-F238E27FC236}">
                <a16:creationId xmlns:a16="http://schemas.microsoft.com/office/drawing/2014/main" id="{E8041071-EEB6-2216-A6E6-6B6726C195C6}"/>
              </a:ext>
            </a:extLst>
          </p:cNvPr>
          <p:cNvSpPr txBox="1">
            <a:spLocks/>
          </p:cNvSpPr>
          <p:nvPr/>
        </p:nvSpPr>
        <p:spPr>
          <a:xfrm>
            <a:off x="4449862" y="3265793"/>
            <a:ext cx="1414764" cy="4673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en-GB" sz="1100" dirty="0">
                <a:solidFill>
                  <a:schemeClr val="tx2"/>
                </a:solidFill>
              </a:rPr>
              <a:t>If Abnormal</a:t>
            </a:r>
          </a:p>
        </p:txBody>
      </p:sp>
      <p:sp>
        <p:nvSpPr>
          <p:cNvPr id="5" name="Google Shape;267;p44">
            <a:extLst>
              <a:ext uri="{FF2B5EF4-FFF2-40B4-BE49-F238E27FC236}">
                <a16:creationId xmlns:a16="http://schemas.microsoft.com/office/drawing/2014/main" id="{085E5142-D87E-EC90-418C-98EC919A5995}"/>
              </a:ext>
            </a:extLst>
          </p:cNvPr>
          <p:cNvSpPr txBox="1">
            <a:spLocks/>
          </p:cNvSpPr>
          <p:nvPr/>
        </p:nvSpPr>
        <p:spPr>
          <a:xfrm>
            <a:off x="6973119" y="3742231"/>
            <a:ext cx="2180525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600" dirty="0">
                <a:solidFill>
                  <a:schemeClr val="tx1"/>
                </a:solidFill>
              </a:rPr>
              <a:t>Disease Type &amp;</a:t>
            </a:r>
          </a:p>
          <a:p>
            <a:r>
              <a:rPr lang="en-US" altLang="en-GB" sz="1600" dirty="0">
                <a:solidFill>
                  <a:schemeClr val="tx1"/>
                </a:solidFill>
              </a:rPr>
              <a:t>Confidence</a:t>
            </a:r>
          </a:p>
        </p:txBody>
      </p:sp>
      <p:pic>
        <p:nvPicPr>
          <p:cNvPr id="9" name="Picture 24" descr="Microchip ">
            <a:extLst>
              <a:ext uri="{FF2B5EF4-FFF2-40B4-BE49-F238E27FC236}">
                <a16:creationId xmlns:a16="http://schemas.microsoft.com/office/drawing/2014/main" id="{CED20F05-9DF8-CD16-7622-4A063C485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165" y="3137586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A43B0DD7-E4A7-63D5-3EEA-4D3562425472}"/>
              </a:ext>
            </a:extLst>
          </p:cNvPr>
          <p:cNvCxnSpPr>
            <a:cxnSpLocks/>
          </p:cNvCxnSpPr>
          <p:nvPr/>
        </p:nvCxnSpPr>
        <p:spPr>
          <a:xfrm>
            <a:off x="1328513" y="2773817"/>
            <a:ext cx="557345" cy="4257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Google Shape;267;p44">
            <a:extLst>
              <a:ext uri="{FF2B5EF4-FFF2-40B4-BE49-F238E27FC236}">
                <a16:creationId xmlns:a16="http://schemas.microsoft.com/office/drawing/2014/main" id="{7B3DDF82-BDE6-1D41-26E1-14B9B659819E}"/>
              </a:ext>
            </a:extLst>
          </p:cNvPr>
          <p:cNvSpPr txBox="1">
            <a:spLocks/>
          </p:cNvSpPr>
          <p:nvPr/>
        </p:nvSpPr>
        <p:spPr>
          <a:xfrm>
            <a:off x="1441700" y="3781691"/>
            <a:ext cx="2180525" cy="71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fr-FR" altLang="en-GB" sz="1600" dirty="0">
                <a:solidFill>
                  <a:schemeClr val="tx1"/>
                </a:solidFill>
              </a:rPr>
              <a:t>Embedded</a:t>
            </a:r>
          </a:p>
          <a:p>
            <a:r>
              <a:rPr lang="fr-FR" altLang="en-GB" sz="1600" dirty="0">
                <a:solidFill>
                  <a:schemeClr val="tx1"/>
                </a:solidFill>
              </a:rPr>
              <a:t>System</a:t>
            </a:r>
            <a:endParaRPr lang="en-US" altLang="en-GB" sz="2400" dirty="0">
              <a:solidFill>
                <a:schemeClr val="tx1"/>
              </a:solidFill>
            </a:endParaRPr>
          </a:p>
        </p:txBody>
      </p:sp>
      <p:sp>
        <p:nvSpPr>
          <p:cNvPr id="18" name="Google Shape;267;p44">
            <a:extLst>
              <a:ext uri="{FF2B5EF4-FFF2-40B4-BE49-F238E27FC236}">
                <a16:creationId xmlns:a16="http://schemas.microsoft.com/office/drawing/2014/main" id="{61D8B644-0972-0466-0960-4A48C2B8E992}"/>
              </a:ext>
            </a:extLst>
          </p:cNvPr>
          <p:cNvSpPr txBox="1">
            <a:spLocks/>
          </p:cNvSpPr>
          <p:nvPr/>
        </p:nvSpPr>
        <p:spPr>
          <a:xfrm>
            <a:off x="1099948" y="3311246"/>
            <a:ext cx="844549" cy="592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100" dirty="0">
                <a:solidFill>
                  <a:schemeClr val="tx2"/>
                </a:solidFill>
              </a:rPr>
              <a:t>Heartbeat</a:t>
            </a:r>
          </a:p>
          <a:p>
            <a:r>
              <a:rPr lang="en-US" altLang="en-GB" sz="1100" dirty="0">
                <a:solidFill>
                  <a:schemeClr val="tx2"/>
                </a:solidFill>
              </a:rPr>
              <a:t>Audio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0BD8A8B7-E70A-FB77-19DA-49DE8C7FA515}"/>
              </a:ext>
            </a:extLst>
          </p:cNvPr>
          <p:cNvCxnSpPr>
            <a:cxnSpLocks/>
          </p:cNvCxnSpPr>
          <p:nvPr/>
        </p:nvCxnSpPr>
        <p:spPr>
          <a:xfrm>
            <a:off x="3153457" y="1745088"/>
            <a:ext cx="557345" cy="4257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CC1D0A9B-2A39-C909-2B11-EB1E0A8FF50B}"/>
              </a:ext>
            </a:extLst>
          </p:cNvPr>
          <p:cNvCxnSpPr>
            <a:cxnSpLocks/>
          </p:cNvCxnSpPr>
          <p:nvPr/>
        </p:nvCxnSpPr>
        <p:spPr>
          <a:xfrm flipV="1">
            <a:off x="3153456" y="2771422"/>
            <a:ext cx="557345" cy="4257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06EDC783-F9D8-BE72-F7BE-391A594D6B27}"/>
              </a:ext>
            </a:extLst>
          </p:cNvPr>
          <p:cNvCxnSpPr>
            <a:cxnSpLocks/>
          </p:cNvCxnSpPr>
          <p:nvPr/>
        </p:nvCxnSpPr>
        <p:spPr>
          <a:xfrm flipV="1">
            <a:off x="4824734" y="1736071"/>
            <a:ext cx="557345" cy="4257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32563B47-732C-39D5-FFB0-DD76690C3372}"/>
              </a:ext>
            </a:extLst>
          </p:cNvPr>
          <p:cNvCxnSpPr>
            <a:cxnSpLocks/>
          </p:cNvCxnSpPr>
          <p:nvPr/>
        </p:nvCxnSpPr>
        <p:spPr>
          <a:xfrm>
            <a:off x="4824734" y="2767917"/>
            <a:ext cx="557345" cy="4257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3936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F042ABD-EAF3-BB3C-1C50-CB6019839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F84D4E37-D5F6-0704-01FE-186B526895B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en-GB" b="1" dirty="0">
                <a:solidFill>
                  <a:schemeClr val="tx1"/>
                </a:solidFill>
              </a:rPr>
              <a:t>D</a:t>
            </a:r>
            <a:r>
              <a:rPr lang="en-US" altLang="en-GB" b="1" dirty="0" err="1">
                <a:solidFill>
                  <a:schemeClr val="tx1"/>
                </a:solidFill>
              </a:rPr>
              <a:t>ata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7054526D-3431-5E67-6E8E-E385CA3EFB52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4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10293D-EA4C-B88E-2B9B-9C4280F4E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F54B8B-A43F-FED1-0AEB-ED55DC3B79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64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D0A48D32-9F18-B8B3-4D70-6C47D134F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6F8532-DEB0-8466-47CB-7F99F5805D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5BE6E9-CC3E-6EA2-B72A-637726A37C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2F86D77-99A3-7FE0-0FD1-54F528AE4A92}"/>
              </a:ext>
            </a:extLst>
          </p:cNvPr>
          <p:cNvSpPr txBox="1"/>
          <p:nvPr/>
        </p:nvSpPr>
        <p:spPr>
          <a:xfrm>
            <a:off x="2356597" y="4199597"/>
            <a:ext cx="44308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/>
              <a:t>Source:</a:t>
            </a:r>
          </a:p>
          <a:p>
            <a:pPr algn="ctr"/>
            <a:r>
              <a:rPr lang="en-US" sz="1600" b="1" dirty="0"/>
              <a:t>https://github.com/sani002/BMD-HS-Dataset</a:t>
            </a:r>
          </a:p>
        </p:txBody>
      </p:sp>
      <p:pic>
        <p:nvPicPr>
          <p:cNvPr id="1026" name="Picture 2" descr="GitHub - sani002/BMD-HS-Dataset: Organised data">
            <a:extLst>
              <a:ext uri="{FF2B5EF4-FFF2-40B4-BE49-F238E27FC236}">
                <a16:creationId xmlns:a16="http://schemas.microsoft.com/office/drawing/2014/main" id="{015EACBE-45D3-76CF-8C1C-737EFF0F8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54" y="83676"/>
            <a:ext cx="8357347" cy="417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798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9467114-91C1-AA57-F9F2-48988DD4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E9A0E6-77D8-FB7A-D243-577A9BB737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B7940FC-341D-E879-A089-595245D5E9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953" y="605669"/>
            <a:ext cx="8240806" cy="3690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/>
              <a:t>🔊  872 audios</a:t>
            </a:r>
            <a:br>
              <a:rPr lang="en-US" sz="2000" b="1" dirty="0"/>
            </a:br>
            <a:r>
              <a:rPr lang="en-US" sz="2000" b="1" dirty="0"/>
              <a:t>🩺  6 diagnostic categories | 1 Normal | 5 Abnormal</a:t>
            </a:r>
            <a:br>
              <a:rPr lang="en-US" sz="2000" b="1" dirty="0"/>
            </a:br>
            <a:r>
              <a:rPr lang="en-US" sz="2000" dirty="0"/>
              <a:t>🧑  </a:t>
            </a:r>
            <a:r>
              <a:rPr lang="en-US" sz="2000" b="1" dirty="0"/>
              <a:t>Patient Metadata: age | gender | region | if they smoke or not</a:t>
            </a:r>
            <a:br>
              <a:rPr lang="en-US" sz="2000" b="1" dirty="0"/>
            </a:br>
            <a:r>
              <a:rPr lang="en-US" sz="2000" b="1" dirty="0"/>
              <a:t>✅  Good-quality audios</a:t>
            </a:r>
            <a:br>
              <a:rPr lang="en-US" sz="2000" b="1" dirty="0"/>
            </a:br>
            <a:r>
              <a:rPr lang="en-US" sz="2000" b="1" dirty="0"/>
              <a:t>⚖️  Class imbalance with Multi-Disease as majority class</a:t>
            </a:r>
            <a:br>
              <a:rPr lang="en-US" sz="2000" b="1" dirty="0"/>
            </a:br>
            <a:r>
              <a:rPr lang="en-US" sz="2000" b="1" dirty="0"/>
              <a:t>📊  Widely used for heartbeats anomaly classification models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432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F7AA2B6-38E2-98E7-863E-B4B45222A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472E6D-0EA9-01CB-587B-9722A16A2B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10B8E7-E5BB-7114-59CC-DC4A61B09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Google Shape;267;p44">
            <a:extLst>
              <a:ext uri="{FF2B5EF4-FFF2-40B4-BE49-F238E27FC236}">
                <a16:creationId xmlns:a16="http://schemas.microsoft.com/office/drawing/2014/main" id="{012A7757-8A21-DF00-C6AA-FC5208A84C1E}"/>
              </a:ext>
            </a:extLst>
          </p:cNvPr>
          <p:cNvSpPr txBox="1">
            <a:spLocks/>
          </p:cNvSpPr>
          <p:nvPr/>
        </p:nvSpPr>
        <p:spPr>
          <a:xfrm>
            <a:off x="2385253" y="245331"/>
            <a:ext cx="4373493" cy="585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GB" sz="2400" b="1" dirty="0">
                <a:solidFill>
                  <a:schemeClr val="tx1"/>
                </a:solidFill>
              </a:rPr>
              <a:t>Diseases Types Description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61CF44D-2E83-4D09-A02D-2105CB14DF30}"/>
              </a:ext>
            </a:extLst>
          </p:cNvPr>
          <p:cNvSpPr txBox="1"/>
          <p:nvPr/>
        </p:nvSpPr>
        <p:spPr>
          <a:xfrm>
            <a:off x="2242297" y="1145167"/>
            <a:ext cx="4659406" cy="3357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400" b="1" dirty="0">
                <a:effectLst/>
                <a:latin typeface="Consolas" panose="020B0609020204030204" pitchFamily="49" charset="0"/>
              </a:rPr>
              <a:t>AS</a:t>
            </a:r>
            <a:r>
              <a:rPr lang="en-US" sz="2400" dirty="0">
                <a:effectLst/>
                <a:latin typeface="Consolas" panose="020B0609020204030204" pitchFamily="49" charset="0"/>
              </a:rPr>
              <a:t>: Aortic Stenosis</a:t>
            </a:r>
          </a:p>
          <a:p>
            <a:pPr>
              <a:lnSpc>
                <a:spcPct val="150000"/>
              </a:lnSpc>
              <a:buNone/>
            </a:pPr>
            <a:r>
              <a:rPr lang="en-US" sz="2400" b="1" dirty="0">
                <a:effectLst/>
                <a:latin typeface="Consolas" panose="020B0609020204030204" pitchFamily="49" charset="0"/>
              </a:rPr>
              <a:t>AR</a:t>
            </a:r>
            <a:r>
              <a:rPr lang="en-US" sz="2400" dirty="0">
                <a:effectLst/>
                <a:latin typeface="Consolas" panose="020B0609020204030204" pitchFamily="49" charset="0"/>
              </a:rPr>
              <a:t>: A</a:t>
            </a:r>
            <a:r>
              <a:rPr lang="en-US" sz="2400" dirty="0">
                <a:latin typeface="Consolas" panose="020B0609020204030204" pitchFamily="49" charset="0"/>
              </a:rPr>
              <a:t>ortic Regurgitation</a:t>
            </a:r>
            <a:endParaRPr lang="en-US" sz="2400" dirty="0"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onsolas" panose="020B0609020204030204" pitchFamily="49" charset="0"/>
              </a:rPr>
              <a:t>MS</a:t>
            </a:r>
            <a:r>
              <a:rPr lang="en-US" sz="2400" dirty="0">
                <a:latin typeface="Consolas" panose="020B0609020204030204" pitchFamily="49" charset="0"/>
              </a:rPr>
              <a:t>: Mitral Stenosis</a:t>
            </a:r>
            <a:endParaRPr lang="en-US" sz="2400" b="1" dirty="0"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  <a:buNone/>
            </a:pPr>
            <a:r>
              <a:rPr lang="en-US" sz="2400" b="1" dirty="0">
                <a:effectLst/>
                <a:latin typeface="Consolas" panose="020B0609020204030204" pitchFamily="49" charset="0"/>
              </a:rPr>
              <a:t>MR</a:t>
            </a:r>
            <a:r>
              <a:rPr lang="en-US" sz="2400" dirty="0">
                <a:effectLst/>
                <a:latin typeface="Consolas" panose="020B0609020204030204" pitchFamily="49" charset="0"/>
              </a:rPr>
              <a:t>: Mitral Regurgitation</a:t>
            </a:r>
          </a:p>
          <a:p>
            <a:pPr>
              <a:lnSpc>
                <a:spcPct val="150000"/>
              </a:lnSpc>
              <a:buNone/>
            </a:pPr>
            <a:r>
              <a:rPr lang="en-US" sz="2400" b="1" dirty="0">
                <a:effectLst/>
                <a:latin typeface="Consolas" panose="020B0609020204030204" pitchFamily="49" charset="0"/>
              </a:rPr>
              <a:t>MD</a:t>
            </a:r>
            <a:r>
              <a:rPr lang="en-US" sz="2400" dirty="0">
                <a:effectLst/>
                <a:latin typeface="Consolas" panose="020B0609020204030204" pitchFamily="49" charset="0"/>
              </a:rPr>
              <a:t>: multi-disease patients</a:t>
            </a:r>
          </a:p>
          <a:p>
            <a:pPr>
              <a:lnSpc>
                <a:spcPct val="150000"/>
              </a:lnSpc>
              <a:buNone/>
            </a:pPr>
            <a:r>
              <a:rPr lang="en-US" sz="2400" b="1" dirty="0">
                <a:effectLst/>
                <a:latin typeface="Consolas" panose="020B0609020204030204" pitchFamily="49" charset="0"/>
              </a:rPr>
              <a:t>N</a:t>
            </a:r>
            <a:r>
              <a:rPr lang="en-US" sz="2400" dirty="0">
                <a:effectLst/>
                <a:latin typeface="Consolas" panose="020B0609020204030204" pitchFamily="49" charset="0"/>
              </a:rPr>
              <a:t>:  normal patients</a:t>
            </a:r>
          </a:p>
        </p:txBody>
      </p:sp>
    </p:spTree>
    <p:extLst>
      <p:ext uri="{BB962C8B-B14F-4D97-AF65-F5344CB8AC3E}">
        <p14:creationId xmlns:p14="http://schemas.microsoft.com/office/powerpoint/2010/main" val="3970032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9E0D6C8-7B0C-9898-584E-DC376D76C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14E3EEB9-B30F-0C73-C99B-5EB3906BA72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A7418575-0055-B7D7-0999-D750194AC358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5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FA7AAD-28BD-6461-F5F0-009B51DD8B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6152C4-E04B-0087-A1BA-FD555BCB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80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B22E7597-96D4-B174-1827-70C7DDE2B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F6C9CF-A729-A7F6-12F9-853EFA4F95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25BFC1-134F-B16B-BD23-133ABC8A39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3B4CC585-5242-4AC9-907D-AD2702E19036}"/>
              </a:ext>
            </a:extLst>
          </p:cNvPr>
          <p:cNvSpPr txBox="1">
            <a:spLocks/>
          </p:cNvSpPr>
          <p:nvPr/>
        </p:nvSpPr>
        <p:spPr>
          <a:xfrm>
            <a:off x="2057727" y="414405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ResNet-18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346F15C-C31D-F5A1-BAC1-C1D6E934542D}"/>
              </a:ext>
            </a:extLst>
          </p:cNvPr>
          <p:cNvSpPr txBox="1"/>
          <p:nvPr/>
        </p:nvSpPr>
        <p:spPr>
          <a:xfrm>
            <a:off x="363069" y="2015714"/>
            <a:ext cx="56746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u="sng" dirty="0">
                <a:hlinkClick r:id="rId3"/>
              </a:rPr>
              <a:t>https://onlinelibrary.wiley.com/doi/10.1155/2021/6649970</a:t>
            </a:r>
            <a:endParaRPr lang="en-US" sz="1600" b="1" i="1" u="sng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6D1790D-05EA-AD1E-5F69-F82A5D3D88BA}"/>
              </a:ext>
            </a:extLst>
          </p:cNvPr>
          <p:cNvSpPr txBox="1"/>
          <p:nvPr/>
        </p:nvSpPr>
        <p:spPr>
          <a:xfrm>
            <a:off x="363069" y="2700126"/>
            <a:ext cx="58494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u="sng" dirty="0">
                <a:hlinkClick r:id="rId3"/>
              </a:rPr>
              <a:t>https://journals.sagepub.com/doi/abs/10.3233/MGS-220317</a:t>
            </a:r>
            <a:endParaRPr lang="en-US" sz="1600" b="1" i="1" u="sng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22C05D83-C708-9D68-8638-5865C239B2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4553" y="2015714"/>
            <a:ext cx="1575545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ccuracy:</a:t>
            </a:r>
            <a:r>
              <a:rPr kumimoji="0" lang="en-US" altLang="en-US" sz="13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9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6.5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%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764292BD-717A-63C6-459F-7FA5654AEA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4553" y="3400402"/>
            <a:ext cx="1575545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ccuracy:</a:t>
            </a:r>
            <a:r>
              <a:rPr kumimoji="0" lang="en-US" altLang="en-US" sz="13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9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8.6%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1CAC8B0-93A9-A2A5-B8A0-AFDFFB7A8C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4553" y="2694376"/>
            <a:ext cx="1642780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>
              <a:buClrTx/>
            </a:pP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ccuracy:</a:t>
            </a:r>
            <a:r>
              <a:rPr kumimoji="0" lang="en-US" altLang="en-US" sz="13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98.95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%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16DA580D-7A69-629C-B8F8-3984872DA4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69" y="1808258"/>
            <a:ext cx="96818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b="1" dirty="0">
                <a:solidFill>
                  <a:srgbClr val="FF0000"/>
                </a:solidFill>
                <a:latin typeface="HelveticaNeue Regular"/>
              </a:rPr>
              <a:t>2021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8A054C8D-07FB-5F2C-7188-DDE8809B38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70" y="3186968"/>
            <a:ext cx="96818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b="1" dirty="0">
                <a:solidFill>
                  <a:srgbClr val="FF0000"/>
                </a:solidFill>
                <a:latin typeface="HelveticaNeue Regular"/>
              </a:rPr>
              <a:t>2024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35894E6E-CDF6-CD7D-F2EA-7E5B2BCD11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70" y="2494386"/>
            <a:ext cx="158675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b="1" dirty="0">
                <a:solidFill>
                  <a:srgbClr val="FF0000"/>
                </a:solidFill>
                <a:latin typeface="HelveticaNeue Regular"/>
              </a:rPr>
              <a:t>2022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C603B3-E670-A848-C012-8DDAAF357A7B}"/>
              </a:ext>
            </a:extLst>
          </p:cNvPr>
          <p:cNvSpPr txBox="1"/>
          <p:nvPr/>
        </p:nvSpPr>
        <p:spPr>
          <a:xfrm>
            <a:off x="363070" y="3399428"/>
            <a:ext cx="55603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u="sng" dirty="0">
                <a:hlinkClick r:id="rId4"/>
              </a:rPr>
              <a:t>https://ieeexplore.ieee.org/abstract/document/10779717</a:t>
            </a:r>
            <a:endParaRPr lang="en-US" sz="1600" b="1" i="1" u="sng" dirty="0"/>
          </a:p>
        </p:txBody>
      </p:sp>
    </p:spTree>
    <p:extLst>
      <p:ext uri="{BB962C8B-B14F-4D97-AF65-F5344CB8AC3E}">
        <p14:creationId xmlns:p14="http://schemas.microsoft.com/office/powerpoint/2010/main" val="3152039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D86B22C-3007-CD7A-E78B-CFCB7823D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5037F560-EC4F-0555-AF16-80FD652856C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Prototype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52287E4F-6B87-A4DF-2637-7529C9B423C8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6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6ED17C-ADBE-720A-5468-53CA6A9AA3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49B80A-6EE8-A51F-91EC-7F6EC62501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0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Problematic</a:t>
            </a:r>
          </a:p>
        </p:txBody>
      </p:sp>
      <p:sp>
        <p:nvSpPr>
          <p:cNvPr id="268" name="Google Shape;268;p44"/>
          <p:cNvSpPr txBox="1">
            <a:spLocks noGrp="1"/>
          </p:cNvSpPr>
          <p:nvPr/>
        </p:nvSpPr>
        <p:spPr>
          <a:xfrm>
            <a:off x="1950300" y="106950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51ACC8D-A3FA-B2C9-5951-E461A4E35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6CC3AC-3420-B067-98D9-EEBB88E5F2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2F9A46-9015-402C-C746-CBB43436DB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8FDDB60-57BD-BE3D-C784-C30731E81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451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7A27319-C919-6F38-86DB-A40F6BF7C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B1F607-E8CA-62A9-179A-6A95549A9A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C2FC26-6A89-7F12-B509-200F8A51A4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266C46E-4684-035C-936B-807436420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413" y="-1"/>
            <a:ext cx="639717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030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D60F9B9-5F68-1164-034C-2A511A236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B5F3BA-289D-E101-F2B7-D3BDF31019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878B27-E1A4-4D1A-2CF4-40F0BFB70B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F2A1065-71FC-FDBC-F157-396A1E7A7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01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C72F53C-3578-EAFD-9131-BA721EB70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5A5E0D01-4144-B7F0-1C1F-5422023C9A1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0EE597A5-CB5C-8A5B-76EE-74AEF99DDD89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7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3C9971-D646-C73D-20C7-3246C7208D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58F0F6-6867-2FAA-EE97-0B2F66D59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2757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94715AD7-4F40-9099-FE40-F5312F2AA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909820-4778-1218-DDA7-E81F461F58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B17844-49C6-D79F-AEEF-CE7D582947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194" name="Picture 2" descr="Html ">
            <a:extLst>
              <a:ext uri="{FF2B5EF4-FFF2-40B4-BE49-F238E27FC236}">
                <a16:creationId xmlns:a16="http://schemas.microsoft.com/office/drawing/2014/main" id="{015F68B2-0BFE-9E24-56AC-39328A19B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7" y="1961308"/>
            <a:ext cx="1183964" cy="118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ss 3 ">
            <a:extLst>
              <a:ext uri="{FF2B5EF4-FFF2-40B4-BE49-F238E27FC236}">
                <a16:creationId xmlns:a16="http://schemas.microsoft.com/office/drawing/2014/main" id="{B0DBF342-EF0C-613F-71DC-FF54737EB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466" y="1937949"/>
            <a:ext cx="1183901" cy="118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Js ">
            <a:extLst>
              <a:ext uri="{FF2B5EF4-FFF2-40B4-BE49-F238E27FC236}">
                <a16:creationId xmlns:a16="http://schemas.microsoft.com/office/drawing/2014/main" id="{468217CA-5227-8DFB-BF04-D3CD10609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149" y="1937949"/>
            <a:ext cx="1183901" cy="118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267;p44">
            <a:extLst>
              <a:ext uri="{FF2B5EF4-FFF2-40B4-BE49-F238E27FC236}">
                <a16:creationId xmlns:a16="http://schemas.microsoft.com/office/drawing/2014/main" id="{F1A3A142-56D5-742A-632E-670ADD9725BF}"/>
              </a:ext>
            </a:extLst>
          </p:cNvPr>
          <p:cNvSpPr txBox="1">
            <a:spLocks/>
          </p:cNvSpPr>
          <p:nvPr/>
        </p:nvSpPr>
        <p:spPr>
          <a:xfrm>
            <a:off x="2151856" y="804881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2400" b="1" dirty="0">
                <a:solidFill>
                  <a:schemeClr val="tx1"/>
                </a:solidFill>
              </a:rPr>
              <a:t>T</a:t>
            </a:r>
            <a:r>
              <a:rPr lang="en-US" altLang="en-GB" sz="2400" b="1" dirty="0" err="1">
                <a:solidFill>
                  <a:schemeClr val="tx1"/>
                </a:solidFill>
              </a:rPr>
              <a:t>echnologies</a:t>
            </a:r>
            <a:r>
              <a:rPr lang="en-US" altLang="en-GB" sz="2400" b="1" dirty="0">
                <a:solidFill>
                  <a:schemeClr val="tx1"/>
                </a:solidFill>
              </a:rPr>
              <a:t> Used</a:t>
            </a:r>
          </a:p>
        </p:txBody>
      </p:sp>
      <p:sp>
        <p:nvSpPr>
          <p:cNvPr id="6" name="Google Shape;267;p44">
            <a:extLst>
              <a:ext uri="{FF2B5EF4-FFF2-40B4-BE49-F238E27FC236}">
                <a16:creationId xmlns:a16="http://schemas.microsoft.com/office/drawing/2014/main" id="{2CA73C30-E2CB-C579-12DC-B394FEB31006}"/>
              </a:ext>
            </a:extLst>
          </p:cNvPr>
          <p:cNvSpPr txBox="1">
            <a:spLocks/>
          </p:cNvSpPr>
          <p:nvPr/>
        </p:nvSpPr>
        <p:spPr>
          <a:xfrm>
            <a:off x="2632678" y="3222757"/>
            <a:ext cx="1553183" cy="436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Javascript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sp>
        <p:nvSpPr>
          <p:cNvPr id="9" name="Google Shape;267;p44">
            <a:extLst>
              <a:ext uri="{FF2B5EF4-FFF2-40B4-BE49-F238E27FC236}">
                <a16:creationId xmlns:a16="http://schemas.microsoft.com/office/drawing/2014/main" id="{9EA21EC0-C646-FF0D-641A-9C34A95DA5BA}"/>
              </a:ext>
            </a:extLst>
          </p:cNvPr>
          <p:cNvSpPr txBox="1">
            <a:spLocks/>
          </p:cNvSpPr>
          <p:nvPr/>
        </p:nvSpPr>
        <p:spPr>
          <a:xfrm>
            <a:off x="706828" y="3206830"/>
            <a:ext cx="1285823" cy="49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sz="1800" dirty="0">
                <a:solidFill>
                  <a:schemeClr val="tx1"/>
                </a:solidFill>
              </a:rPr>
              <a:t>HTML</a:t>
            </a:r>
          </a:p>
        </p:txBody>
      </p:sp>
      <p:sp>
        <p:nvSpPr>
          <p:cNvPr id="10" name="Google Shape;267;p44">
            <a:extLst>
              <a:ext uri="{FF2B5EF4-FFF2-40B4-BE49-F238E27FC236}">
                <a16:creationId xmlns:a16="http://schemas.microsoft.com/office/drawing/2014/main" id="{9D2D02D6-65DD-5463-F02A-B9979FBA50E7}"/>
              </a:ext>
            </a:extLst>
          </p:cNvPr>
          <p:cNvSpPr txBox="1">
            <a:spLocks/>
          </p:cNvSpPr>
          <p:nvPr/>
        </p:nvSpPr>
        <p:spPr>
          <a:xfrm>
            <a:off x="5072630" y="3210050"/>
            <a:ext cx="1123737" cy="469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CSS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0F1E6247-4806-1A5C-B6B4-D9BA1D62D7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4796" y="1851354"/>
            <a:ext cx="1471826" cy="1355476"/>
          </a:xfrm>
          <a:prstGeom prst="rect">
            <a:avLst/>
          </a:prstGeom>
        </p:spPr>
      </p:pic>
      <p:sp>
        <p:nvSpPr>
          <p:cNvPr id="15" name="Google Shape;267;p44">
            <a:extLst>
              <a:ext uri="{FF2B5EF4-FFF2-40B4-BE49-F238E27FC236}">
                <a16:creationId xmlns:a16="http://schemas.microsoft.com/office/drawing/2014/main" id="{9A214325-291C-1AC2-8FB6-20E74F620EE8}"/>
              </a:ext>
            </a:extLst>
          </p:cNvPr>
          <p:cNvSpPr txBox="1">
            <a:spLocks/>
          </p:cNvSpPr>
          <p:nvPr/>
        </p:nvSpPr>
        <p:spPr>
          <a:xfrm>
            <a:off x="7108840" y="3189209"/>
            <a:ext cx="1123737" cy="469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Python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sp>
        <p:nvSpPr>
          <p:cNvPr id="4" name="Accolade fermante 3">
            <a:extLst>
              <a:ext uri="{FF2B5EF4-FFF2-40B4-BE49-F238E27FC236}">
                <a16:creationId xmlns:a16="http://schemas.microsoft.com/office/drawing/2014/main" id="{E7DC552E-7D51-CA8A-6775-CE97AE8480C3}"/>
              </a:ext>
            </a:extLst>
          </p:cNvPr>
          <p:cNvSpPr/>
          <p:nvPr/>
        </p:nvSpPr>
        <p:spPr>
          <a:xfrm rot="5400000">
            <a:off x="3282889" y="1530126"/>
            <a:ext cx="373559" cy="5072265"/>
          </a:xfrm>
          <a:prstGeom prst="righ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3D89AEBE-D628-43CC-0CE2-BEDCBB100A30}"/>
              </a:ext>
            </a:extLst>
          </p:cNvPr>
          <p:cNvSpPr txBox="1">
            <a:spLocks/>
          </p:cNvSpPr>
          <p:nvPr/>
        </p:nvSpPr>
        <p:spPr>
          <a:xfrm>
            <a:off x="2606110" y="4372996"/>
            <a:ext cx="1727118" cy="46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b="1" dirty="0">
                <a:solidFill>
                  <a:schemeClr val="tx1"/>
                </a:solidFill>
              </a:rPr>
              <a:t>Frontend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A2139018-EC7E-BFD9-0DA5-1926844C113A}"/>
              </a:ext>
            </a:extLst>
          </p:cNvPr>
          <p:cNvSpPr txBox="1">
            <a:spLocks/>
          </p:cNvSpPr>
          <p:nvPr/>
        </p:nvSpPr>
        <p:spPr>
          <a:xfrm>
            <a:off x="6807149" y="3788958"/>
            <a:ext cx="1727118" cy="46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b="1" dirty="0">
                <a:solidFill>
                  <a:schemeClr val="tx1"/>
                </a:solidFill>
              </a:rPr>
              <a:t>Backend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8377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1471F837-F324-11B2-D1E4-C16690AB1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C55FBA-FA0C-B62B-03BE-95764B25F1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0C52A3-D637-FC76-70DB-813418CC1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F41F790-44EC-63E4-75C8-769D68AE6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031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D7AE424B-E628-D5E4-BDB6-B3BA1F9E1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34DBB1-26BC-0434-808E-78F80B9FA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5A9041-D640-6199-91C8-3C996779CD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278A0E-0159-9737-D1D4-4D42C0450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176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A03E2AD6-2799-123F-CE86-A6B17CD3F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50C4593F-DC2D-1C44-2A4C-41B61E3E3D6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B9218E7F-FE07-44CB-5E59-FD41E2316785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8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C0F799-2856-D28C-C2F7-0ED164350C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DCA1D4-790E-15A4-8ADE-0194DC8ED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241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72A6ACC-6184-4FB9-4ECD-B3B1B781A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EBDD7-256C-314C-8C9C-A9BB7EB60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B5EED7-7A1F-4ABB-3A62-D616A58B62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E054A261-1155-9CD3-07D4-3CFF40DECBD5}"/>
              </a:ext>
            </a:extLst>
          </p:cNvPr>
          <p:cNvSpPr txBox="1">
            <a:spLocks/>
          </p:cNvSpPr>
          <p:nvPr/>
        </p:nvSpPr>
        <p:spPr>
          <a:xfrm>
            <a:off x="1899560" y="2255576"/>
            <a:ext cx="5344879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Binary Classifier Metrics</a:t>
            </a:r>
          </a:p>
        </p:txBody>
      </p:sp>
    </p:spTree>
    <p:extLst>
      <p:ext uri="{BB962C8B-B14F-4D97-AF65-F5344CB8AC3E}">
        <p14:creationId xmlns:p14="http://schemas.microsoft.com/office/powerpoint/2010/main" val="40745998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D254C25B-44FD-ED0F-7902-AAFB5B36E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889F7F-CB44-4CA7-111A-73D14196F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302B8-2FC9-CFC1-CCED-EB1C160F4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8FE532F-241E-1270-21C0-439C0F0A3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6376" y="995763"/>
            <a:ext cx="5123329" cy="2932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Validation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Accuracy: </a:t>
            </a:r>
            <a:r>
              <a:rPr lang="en-US" altLang="en-US" sz="2400" b="1" u="sng" dirty="0">
                <a:solidFill>
                  <a:schemeClr val="tx1"/>
                </a:solidFill>
                <a:latin typeface="Arial" panose="020B0604020202020204" pitchFamily="34" charset="0"/>
              </a:rPr>
              <a:t>92.65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Precision: </a:t>
            </a:r>
            <a:r>
              <a:rPr lang="en-US" altLang="en-US" sz="2400" b="1" u="sng" dirty="0">
                <a:solidFill>
                  <a:schemeClr val="tx1"/>
                </a:solidFill>
                <a:latin typeface="Arial" panose="020B0604020202020204" pitchFamily="34" charset="0"/>
              </a:rPr>
              <a:t>89.19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Recall: </a:t>
            </a:r>
            <a:r>
              <a:rPr lang="en-US" altLang="en-US" sz="2400" b="1" u="sng" dirty="0">
                <a:solidFill>
                  <a:schemeClr val="tx1"/>
                </a:solidFill>
                <a:latin typeface="Arial" panose="020B0604020202020204" pitchFamily="34" charset="0"/>
              </a:rPr>
              <a:t>97.06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F1-score: </a:t>
            </a:r>
            <a:r>
              <a:rPr lang="en-US" altLang="en-US" sz="2400" b="1" u="sng" dirty="0">
                <a:solidFill>
                  <a:schemeClr val="tx1"/>
                </a:solidFill>
                <a:latin typeface="Arial" panose="020B0604020202020204" pitchFamily="34" charset="0"/>
              </a:rPr>
              <a:t>92.96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1653439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7;p44">
            <a:extLst>
              <a:ext uri="{FF2B5EF4-FFF2-40B4-BE49-F238E27FC236}">
                <a16:creationId xmlns:a16="http://schemas.microsoft.com/office/drawing/2014/main" id="{A5E352E9-4805-1DD8-29AD-10AF8CCC02F5}"/>
              </a:ext>
            </a:extLst>
          </p:cNvPr>
          <p:cNvSpPr txBox="1">
            <a:spLocks/>
          </p:cNvSpPr>
          <p:nvPr/>
        </p:nvSpPr>
        <p:spPr>
          <a:xfrm>
            <a:off x="2979832" y="1617220"/>
            <a:ext cx="3184335" cy="842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7,095,536</a:t>
            </a:r>
            <a:endParaRPr lang="en-US" altLang="en-GB" sz="4000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3EDA9D27-2B26-4C24-2A21-40684F38E4FD}"/>
              </a:ext>
            </a:extLst>
          </p:cNvPr>
          <p:cNvSpPr txBox="1"/>
          <p:nvPr/>
        </p:nvSpPr>
        <p:spPr>
          <a:xfrm>
            <a:off x="2731480" y="4304537"/>
            <a:ext cx="3681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Source:</a:t>
            </a:r>
          </a:p>
          <a:p>
            <a:pPr algn="ctr"/>
            <a:r>
              <a:rPr lang="en-US" sz="1200" b="1" dirty="0"/>
              <a:t>https://data.who.int/dashboards/covid19/deaths</a:t>
            </a: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3250697A-A50F-731B-1B04-6A91C9B0BE02}"/>
              </a:ext>
            </a:extLst>
          </p:cNvPr>
          <p:cNvSpPr txBox="1">
            <a:spLocks/>
          </p:cNvSpPr>
          <p:nvPr/>
        </p:nvSpPr>
        <p:spPr>
          <a:xfrm>
            <a:off x="1646256" y="2300734"/>
            <a:ext cx="5851488" cy="1320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  <a:buNone/>
            </a:pPr>
            <a:r>
              <a:rPr lang="en-US" sz="2800" b="0" i="0" dirty="0">
                <a:solidFill>
                  <a:schemeClr val="tx1"/>
                </a:solidFill>
                <a:effectLst/>
                <a:latin typeface="YAFdJt8dAY0 0"/>
              </a:rPr>
              <a:t>Number of 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YAFdJt8dAY0 0"/>
              </a:rPr>
              <a:t>Covid19</a:t>
            </a:r>
            <a:r>
              <a:rPr lang="en-US" sz="2800" b="0" i="0" dirty="0">
                <a:solidFill>
                  <a:schemeClr val="tx1"/>
                </a:solidFill>
                <a:effectLst/>
                <a:latin typeface="YAFdJt8dAY0 0"/>
              </a:rPr>
              <a:t> deaths worldwide</a:t>
            </a:r>
            <a:br>
              <a:rPr lang="en-US" sz="2800" dirty="0">
                <a:solidFill>
                  <a:schemeClr val="tx1"/>
                </a:solidFill>
                <a:latin typeface="YAFdJt8dAY0 0"/>
              </a:rPr>
            </a:br>
            <a:r>
              <a:rPr lang="en-US" sz="2800" b="0" i="0" dirty="0">
                <a:solidFill>
                  <a:schemeClr val="tx1"/>
                </a:solidFill>
                <a:effectLst/>
                <a:latin typeface="YAFdJt8dAY0 0"/>
              </a:rPr>
              <a:t>( 2019 - 2024 )</a:t>
            </a:r>
            <a:endParaRPr lang="en-US" sz="2800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C2A26F0-8539-C1DE-2F5E-03013F4E9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ABD526-FB4D-A935-9ED0-03C4477E7F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0A74FD-92C4-5870-714D-AE66A74434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73711C0B-51AE-F91D-0D40-98D958081B03}"/>
              </a:ext>
            </a:extLst>
          </p:cNvPr>
          <p:cNvSpPr txBox="1">
            <a:spLocks/>
          </p:cNvSpPr>
          <p:nvPr/>
        </p:nvSpPr>
        <p:spPr>
          <a:xfrm>
            <a:off x="1899560" y="2255576"/>
            <a:ext cx="5344879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Multi Classifier Metrics</a:t>
            </a:r>
          </a:p>
        </p:txBody>
      </p:sp>
    </p:spTree>
    <p:extLst>
      <p:ext uri="{BB962C8B-B14F-4D97-AF65-F5344CB8AC3E}">
        <p14:creationId xmlns:p14="http://schemas.microsoft.com/office/powerpoint/2010/main" val="41809506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5FBC1EA9-6491-D061-EF2B-2A9E97886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4A9CA3-C412-F59D-8C1E-F3E5DC97A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E4B8A6-29CE-38D2-792C-BE16DF06D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0A0AF76-8F8A-5BFB-0934-9B812DCDF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1530" y="995763"/>
            <a:ext cx="4908176" cy="2932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Validation Accuracy: 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80.62%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Precision: 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81.13%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Recall: 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80.33%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F1-score: 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77.57%</a:t>
            </a:r>
          </a:p>
        </p:txBody>
      </p:sp>
    </p:spTree>
    <p:extLst>
      <p:ext uri="{BB962C8B-B14F-4D97-AF65-F5344CB8AC3E}">
        <p14:creationId xmlns:p14="http://schemas.microsoft.com/office/powerpoint/2010/main" val="473835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9F6ACE3-F6D4-1DAB-2621-DF57B9364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8EC432BD-D4E2-46BF-C314-31377777B6E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Demo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EF85B1DD-5F76-D09F-2839-45E83A300642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GB" b="1" dirty="0">
                <a:solidFill>
                  <a:schemeClr val="tx1"/>
                </a:solidFill>
              </a:rPr>
              <a:t>09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3CB486-5BAA-30D0-AE91-82E02BA8B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5DEF04-445F-63B1-EE48-14E42671F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673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AC9EFF1B-7DE8-ECB1-03DC-79B8D37AE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640728-0B14-3E6B-B0C3-3E912CC6C7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A12994-709D-E5AB-DB91-A69A3A9AD2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63D76387-33C0-9F30-4CDD-BF468214BD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643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82A1E7B-8681-D247-0B7A-E13901549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4D38D0E2-E62A-95C2-29CA-99064CB972D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Discussion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044ECB3C-BC19-2A44-D8B8-50CF6F840B08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1</a:t>
            </a:r>
            <a:r>
              <a:rPr lang="en-US" b="1" dirty="0">
                <a:solidFill>
                  <a:schemeClr val="tx1"/>
                </a:solidFill>
              </a:rPr>
              <a:t>0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5C8F0B-6789-8AAD-41A6-B55330064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EB59B8-CCA2-A2B4-3EFB-49241C0ED6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163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16A531C-34B8-8C7F-BEB1-E7C6BC2D2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7460BA54-2717-BD26-8640-CA62280CD28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Benefits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8058E4-CE66-9F8D-F64B-744982A55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9FA8B-8A5E-9B60-E975-5C2095B62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5567D96C-ED67-5376-7F4A-E878D16C5027}"/>
              </a:ext>
            </a:extLst>
          </p:cNvPr>
          <p:cNvSpPr txBox="1">
            <a:spLocks/>
          </p:cNvSpPr>
          <p:nvPr/>
        </p:nvSpPr>
        <p:spPr>
          <a:xfrm>
            <a:off x="506564" y="3130677"/>
            <a:ext cx="2073088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600" b="1" dirty="0"/>
              <a:t>Early Detection of Cardiovascular Issues</a:t>
            </a:r>
            <a:endParaRPr lang="en-GB" sz="1600" b="1" dirty="0">
              <a:solidFill>
                <a:schemeClr val="tx1"/>
              </a:solidFill>
            </a:endParaRPr>
          </a:p>
        </p:txBody>
      </p:sp>
      <p:pic>
        <p:nvPicPr>
          <p:cNvPr id="1028" name="Picture 4" descr="Cancer cell ">
            <a:extLst>
              <a:ext uri="{FF2B5EF4-FFF2-40B4-BE49-F238E27FC236}">
                <a16:creationId xmlns:a16="http://schemas.microsoft.com/office/drawing/2014/main" id="{012664C2-F35D-82D4-3958-6CDE6A8CF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886" y="1549067"/>
            <a:ext cx="1399174" cy="1399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267;p44">
            <a:extLst>
              <a:ext uri="{FF2B5EF4-FFF2-40B4-BE49-F238E27FC236}">
                <a16:creationId xmlns:a16="http://schemas.microsoft.com/office/drawing/2014/main" id="{99DB3B8C-4548-FC35-22F2-7000A3694C9C}"/>
              </a:ext>
            </a:extLst>
          </p:cNvPr>
          <p:cNvSpPr txBox="1">
            <a:spLocks/>
          </p:cNvSpPr>
          <p:nvPr/>
        </p:nvSpPr>
        <p:spPr>
          <a:xfrm>
            <a:off x="3352962" y="3130677"/>
            <a:ext cx="2366357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600" b="1" dirty="0"/>
              <a:t>Low-Cost, High-Quality Acoustic Analysis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12" name="Google Shape;267;p44">
            <a:extLst>
              <a:ext uri="{FF2B5EF4-FFF2-40B4-BE49-F238E27FC236}">
                <a16:creationId xmlns:a16="http://schemas.microsoft.com/office/drawing/2014/main" id="{D5ABA7DF-9F0F-5105-063E-78EE39A08827}"/>
              </a:ext>
            </a:extLst>
          </p:cNvPr>
          <p:cNvSpPr txBox="1">
            <a:spLocks/>
          </p:cNvSpPr>
          <p:nvPr/>
        </p:nvSpPr>
        <p:spPr>
          <a:xfrm>
            <a:off x="6686548" y="3130677"/>
            <a:ext cx="2000251" cy="97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600" b="1" dirty="0"/>
              <a:t>Real-Time Monitoring &amp; AI Insights</a:t>
            </a:r>
            <a:endParaRPr lang="en-GB" sz="1600" b="1" dirty="0">
              <a:solidFill>
                <a:schemeClr val="tx1"/>
              </a:solidFill>
            </a:endParaRPr>
          </a:p>
        </p:txBody>
      </p:sp>
      <p:pic>
        <p:nvPicPr>
          <p:cNvPr id="2050" name="Picture 2" descr="Monitor ">
            <a:extLst>
              <a:ext uri="{FF2B5EF4-FFF2-40B4-BE49-F238E27FC236}">
                <a16:creationId xmlns:a16="http://schemas.microsoft.com/office/drawing/2014/main" id="{1297C7B9-A15F-CF65-2552-A3C19E88B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106" y="1549066"/>
            <a:ext cx="1399167" cy="1399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ffordable ">
            <a:extLst>
              <a:ext uri="{FF2B5EF4-FFF2-40B4-BE49-F238E27FC236}">
                <a16:creationId xmlns:a16="http://schemas.microsoft.com/office/drawing/2014/main" id="{4B141348-D4F2-1CB6-56F2-94913D5AE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6058" y="1549066"/>
            <a:ext cx="1399174" cy="1399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7613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58E9DE80-ABC1-4BFC-A85B-A1371DA92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65056CAC-AB52-4652-B724-DA91F75D451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Limitations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C6475A-D333-F8A6-F2EE-8654E41CC7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4DBFD1-DD6C-430E-2F73-E167F0F24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E7C2A75F-AF33-5EF1-295C-C8949BB05A2D}"/>
              </a:ext>
            </a:extLst>
          </p:cNvPr>
          <p:cNvSpPr txBox="1">
            <a:spLocks/>
          </p:cNvSpPr>
          <p:nvPr/>
        </p:nvSpPr>
        <p:spPr>
          <a:xfrm>
            <a:off x="5304700" y="3230498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/>
              <a:t>Low-Quality and Noisy Data</a:t>
            </a:r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A565D82D-1AD9-7F24-6C69-23AA7E3D09E5}"/>
              </a:ext>
            </a:extLst>
          </p:cNvPr>
          <p:cNvSpPr txBox="1">
            <a:spLocks/>
          </p:cNvSpPr>
          <p:nvPr/>
        </p:nvSpPr>
        <p:spPr>
          <a:xfrm>
            <a:off x="1211766" y="3230497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/>
              <a:t>Low-Quality Hardware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3074" name="Picture 2" descr="Hard disk drive ">
            <a:extLst>
              <a:ext uri="{FF2B5EF4-FFF2-40B4-BE49-F238E27FC236}">
                <a16:creationId xmlns:a16="http://schemas.microsoft.com/office/drawing/2014/main" id="{4D303C1C-E847-1540-33D8-AA215A05C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072" y="1597238"/>
            <a:ext cx="1427792" cy="142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Bad review ">
            <a:extLst>
              <a:ext uri="{FF2B5EF4-FFF2-40B4-BE49-F238E27FC236}">
                <a16:creationId xmlns:a16="http://schemas.microsoft.com/office/drawing/2014/main" id="{F795CE76-340B-F634-3B0D-5904C09AC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4136" y="1593876"/>
            <a:ext cx="1427792" cy="142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9015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25ECAEB-CC0C-B878-7F2E-89A19C758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B8AF41D6-3E78-588B-653C-BF87C398005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Future Work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1C7F4C-136B-0AE0-FC9C-3ADE291F02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25588D-FC20-E9E1-7273-D099B2B42A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Picture 4" descr="Analysis ">
            <a:hlinkClick r:id="rId3" tooltip="Analysis"/>
            <a:extLst>
              <a:ext uri="{FF2B5EF4-FFF2-40B4-BE49-F238E27FC236}">
                <a16:creationId xmlns:a16="http://schemas.microsoft.com/office/drawing/2014/main" id="{4E3D356D-F54D-F512-DF06-730BD9114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150" y="1581174"/>
            <a:ext cx="1494858" cy="1494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67;p44">
            <a:extLst>
              <a:ext uri="{FF2B5EF4-FFF2-40B4-BE49-F238E27FC236}">
                <a16:creationId xmlns:a16="http://schemas.microsoft.com/office/drawing/2014/main" id="{454F7B41-3EC1-01D1-1708-BDD0ECBF243B}"/>
              </a:ext>
            </a:extLst>
          </p:cNvPr>
          <p:cNvSpPr txBox="1">
            <a:spLocks/>
          </p:cNvSpPr>
          <p:nvPr/>
        </p:nvSpPr>
        <p:spPr>
          <a:xfrm>
            <a:off x="6042377" y="3238521"/>
            <a:ext cx="2608403" cy="917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Enlarge Dataset and Improve its Quality</a:t>
            </a:r>
          </a:p>
          <a:p>
            <a:pPr algn="ctr"/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10" name="Google Shape;267;p44">
            <a:extLst>
              <a:ext uri="{FF2B5EF4-FFF2-40B4-BE49-F238E27FC236}">
                <a16:creationId xmlns:a16="http://schemas.microsoft.com/office/drawing/2014/main" id="{A3C93226-F3CD-3FFC-8EC2-A5F6A9647511}"/>
              </a:ext>
            </a:extLst>
          </p:cNvPr>
          <p:cNvSpPr txBox="1">
            <a:spLocks/>
          </p:cNvSpPr>
          <p:nvPr/>
        </p:nvSpPr>
        <p:spPr>
          <a:xfrm>
            <a:off x="350111" y="3238521"/>
            <a:ext cx="2608403" cy="917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Test Other Pretrained Models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11" name="Picture 6" descr="Artificial intelligence ">
            <a:extLst>
              <a:ext uri="{FF2B5EF4-FFF2-40B4-BE49-F238E27FC236}">
                <a16:creationId xmlns:a16="http://schemas.microsoft.com/office/drawing/2014/main" id="{C1757DF4-FFEA-4DAA-4B7C-C67AD804C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69" y="1443336"/>
            <a:ext cx="1770534" cy="1770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9D35FF0-A304-B435-D77F-B1A2AEBE24A6}"/>
              </a:ext>
            </a:extLst>
          </p:cNvPr>
          <p:cNvSpPr txBox="1"/>
          <p:nvPr/>
        </p:nvSpPr>
        <p:spPr>
          <a:xfrm>
            <a:off x="3190314" y="3306190"/>
            <a:ext cx="27633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Rubik" panose="020B0604020202020204" charset="-79"/>
                <a:cs typeface="Rubik" panose="020B0604020202020204" charset="-79"/>
              </a:rPr>
              <a:t>Integrate Clinical-Grade Sensors</a:t>
            </a:r>
          </a:p>
        </p:txBody>
      </p:sp>
      <p:pic>
        <p:nvPicPr>
          <p:cNvPr id="4100" name="Picture 4" descr="Temperature sensor ">
            <a:extLst>
              <a:ext uri="{FF2B5EF4-FFF2-40B4-BE49-F238E27FC236}">
                <a16:creationId xmlns:a16="http://schemas.microsoft.com/office/drawing/2014/main" id="{F98DFC3F-94A2-CED4-E181-3AA7C157D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571" y="1581174"/>
            <a:ext cx="1494858" cy="1494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281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68;p44">
            <a:extLst>
              <a:ext uri="{FF2B5EF4-FFF2-40B4-BE49-F238E27FC236}">
                <a16:creationId xmlns:a16="http://schemas.microsoft.com/office/drawing/2014/main" id="{A0B46957-1EC1-3976-965B-815325CB7891}"/>
              </a:ext>
            </a:extLst>
          </p:cNvPr>
          <p:cNvSpPr txBox="1">
            <a:spLocks noGrp="1"/>
          </p:cNvSpPr>
          <p:nvPr/>
        </p:nvSpPr>
        <p:spPr>
          <a:xfrm>
            <a:off x="1950300" y="183015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en-GB" sz="6600" b="1" dirty="0">
                <a:solidFill>
                  <a:schemeClr val="tx1"/>
                </a:solidFill>
              </a:rPr>
              <a:t>Price?</a:t>
            </a:r>
            <a:endParaRPr lang="en-US" altLang="en-GB" sz="6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7845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>
          <a:extLst>
            <a:ext uri="{FF2B5EF4-FFF2-40B4-BE49-F238E27FC236}">
              <a16:creationId xmlns:a16="http://schemas.microsoft.com/office/drawing/2014/main" id="{3E319E7D-682C-099C-B688-5ACF19D2E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68;p44">
            <a:extLst>
              <a:ext uri="{FF2B5EF4-FFF2-40B4-BE49-F238E27FC236}">
                <a16:creationId xmlns:a16="http://schemas.microsoft.com/office/drawing/2014/main" id="{3BC604FC-0A20-10F2-AC9F-234C5396005F}"/>
              </a:ext>
            </a:extLst>
          </p:cNvPr>
          <p:cNvSpPr txBox="1">
            <a:spLocks noGrp="1"/>
          </p:cNvSpPr>
          <p:nvPr/>
        </p:nvSpPr>
        <p:spPr>
          <a:xfrm>
            <a:off x="1950300" y="120038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600" b="1" dirty="0">
                <a:solidFill>
                  <a:schemeClr val="tx1"/>
                </a:solidFill>
              </a:rPr>
              <a:t>2000dh</a:t>
            </a:r>
            <a:endParaRPr lang="en-US" altLang="en-GB" sz="6600" b="1" dirty="0">
              <a:solidFill>
                <a:schemeClr val="tx1"/>
              </a:solidFill>
            </a:endParaRPr>
          </a:p>
        </p:txBody>
      </p:sp>
      <p:sp>
        <p:nvSpPr>
          <p:cNvPr id="3" name="Google Shape;268;p44">
            <a:extLst>
              <a:ext uri="{FF2B5EF4-FFF2-40B4-BE49-F238E27FC236}">
                <a16:creationId xmlns:a16="http://schemas.microsoft.com/office/drawing/2014/main" id="{6EF0779E-F988-E3B7-82A5-DA27002AD5E9}"/>
              </a:ext>
            </a:extLst>
          </p:cNvPr>
          <p:cNvSpPr txBox="1">
            <a:spLocks noGrp="1"/>
          </p:cNvSpPr>
          <p:nvPr/>
        </p:nvSpPr>
        <p:spPr>
          <a:xfrm>
            <a:off x="1950300" y="245992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b="1" dirty="0" err="1">
                <a:solidFill>
                  <a:schemeClr val="tx1"/>
                </a:solidFill>
              </a:rPr>
              <a:t>Core</a:t>
            </a:r>
            <a:r>
              <a:rPr lang="fr-FR" sz="2800" b="1" dirty="0">
                <a:solidFill>
                  <a:schemeClr val="tx1"/>
                </a:solidFill>
              </a:rPr>
              <a:t> components = 1547dh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en-GB" sz="2800" b="1" dirty="0" err="1">
                <a:solidFill>
                  <a:schemeClr val="tx1"/>
                </a:solidFill>
              </a:rPr>
              <a:t>Trained</a:t>
            </a:r>
            <a:r>
              <a:rPr lang="fr-FR" altLang="en-GB" sz="2800" b="1" dirty="0">
                <a:solidFill>
                  <a:schemeClr val="tx1"/>
                </a:solidFill>
              </a:rPr>
              <a:t> </a:t>
            </a:r>
            <a:r>
              <a:rPr lang="fr-FR" altLang="en-GB" sz="2800" b="1" dirty="0" err="1">
                <a:solidFill>
                  <a:schemeClr val="tx1"/>
                </a:solidFill>
              </a:rPr>
              <a:t>models</a:t>
            </a:r>
            <a:r>
              <a:rPr lang="fr-FR" altLang="en-GB" sz="2800" b="1" dirty="0">
                <a:solidFill>
                  <a:schemeClr val="tx1"/>
                </a:solidFill>
              </a:rPr>
              <a:t> + interface</a:t>
            </a:r>
            <a:endParaRPr lang="en-US" altLang="en-GB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912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F673262D-F7A1-9CBF-A3BF-4B1CCA67A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F2FB720-A477-500E-4EB4-E5F71E408AD7}"/>
              </a:ext>
            </a:extLst>
          </p:cNvPr>
          <p:cNvSpPr txBox="1"/>
          <p:nvPr/>
        </p:nvSpPr>
        <p:spPr>
          <a:xfrm>
            <a:off x="1408512" y="2505242"/>
            <a:ext cx="63269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buNone/>
            </a:pPr>
            <a:r>
              <a:rPr lang="en-US" sz="2400" dirty="0">
                <a:solidFill>
                  <a:schemeClr val="tx1"/>
                </a:solidFill>
              </a:rPr>
              <a:t>D</a:t>
            </a:r>
            <a:r>
              <a:rPr lang="en-US" sz="2400" b="0" i="0" dirty="0">
                <a:solidFill>
                  <a:schemeClr val="tx1"/>
                </a:solidFill>
                <a:effectLst/>
              </a:rPr>
              <a:t>eaths </a:t>
            </a:r>
            <a:r>
              <a:rPr lang="en-US" sz="2400" dirty="0">
                <a:solidFill>
                  <a:schemeClr val="tx1"/>
                </a:solidFill>
              </a:rPr>
              <a:t>D</a:t>
            </a:r>
            <a:r>
              <a:rPr lang="en-US" sz="2400" b="0" i="0" dirty="0">
                <a:solidFill>
                  <a:schemeClr val="tx1"/>
                </a:solidFill>
                <a:effectLst/>
              </a:rPr>
              <a:t>ue </a:t>
            </a:r>
            <a:r>
              <a:rPr lang="en-US" sz="2400" i="0" dirty="0">
                <a:solidFill>
                  <a:schemeClr val="tx1"/>
                </a:solidFill>
                <a:effectLst/>
              </a:rPr>
              <a:t>Cardiovascular</a:t>
            </a:r>
            <a:r>
              <a:rPr lang="en-US" sz="2400" b="0" i="0" dirty="0">
                <a:solidFill>
                  <a:schemeClr val="tx1"/>
                </a:solidFill>
                <a:effectLst/>
              </a:rPr>
              <a:t> Diseases (CVD)</a:t>
            </a:r>
            <a:endParaRPr lang="en-US" sz="2400" dirty="0">
              <a:solidFill>
                <a:schemeClr val="tx1"/>
              </a:solidFill>
              <a:effectLst/>
            </a:endParaRPr>
          </a:p>
          <a:p>
            <a:pPr algn="ctr" rtl="0">
              <a:buNone/>
            </a:pPr>
            <a:r>
              <a:rPr lang="en-US" sz="2400" b="0" i="0" dirty="0">
                <a:solidFill>
                  <a:schemeClr val="tx1"/>
                </a:solidFill>
                <a:effectLst/>
              </a:rPr>
              <a:t>( 2021 )</a:t>
            </a:r>
            <a:endParaRPr lang="en-US" sz="2400" dirty="0">
              <a:solidFill>
                <a:schemeClr val="tx1"/>
              </a:solidFill>
              <a:effectLst/>
            </a:endParaRPr>
          </a:p>
        </p:txBody>
      </p:sp>
      <p:sp>
        <p:nvSpPr>
          <p:cNvPr id="3" name="Titre 5">
            <a:extLst>
              <a:ext uri="{FF2B5EF4-FFF2-40B4-BE49-F238E27FC236}">
                <a16:creationId xmlns:a16="http://schemas.microsoft.com/office/drawing/2014/main" id="{140F88DC-45C2-6F50-0C3B-BA08CE4C87E9}"/>
              </a:ext>
            </a:extLst>
          </p:cNvPr>
          <p:cNvSpPr txBox="1">
            <a:spLocks/>
          </p:cNvSpPr>
          <p:nvPr/>
        </p:nvSpPr>
        <p:spPr>
          <a:xfrm>
            <a:off x="2908128" y="1608262"/>
            <a:ext cx="3327744" cy="75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</a:rPr>
              <a:t>20 500 000</a:t>
            </a:r>
            <a:endParaRPr lang="en-US" sz="54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4F8EF3C-A18A-3696-5086-0F3B732024B4}"/>
              </a:ext>
            </a:extLst>
          </p:cNvPr>
          <p:cNvSpPr txBox="1"/>
          <p:nvPr/>
        </p:nvSpPr>
        <p:spPr>
          <a:xfrm>
            <a:off x="162560" y="4058856"/>
            <a:ext cx="88336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Source:</a:t>
            </a:r>
          </a:p>
          <a:p>
            <a:pPr algn="ctr"/>
            <a:r>
              <a:rPr lang="en-US" sz="1200" b="1" dirty="0"/>
              <a:t>https://world-heart-federation.org/news/deaths-from-cardiovascular-disease-surged-60-globally-over-the-last-30-years-report/#:~:text=GENEVA%2C%2020%20May%202023%20%E2%80%93%20Deaths%20from,occurring%20in%20low%2D%20and%20middle%2Dincome%20countries%20(LMICs).</a:t>
            </a:r>
          </a:p>
        </p:txBody>
      </p:sp>
    </p:spTree>
    <p:extLst>
      <p:ext uri="{BB962C8B-B14F-4D97-AF65-F5344CB8AC3E}">
        <p14:creationId xmlns:p14="http://schemas.microsoft.com/office/powerpoint/2010/main" val="37414364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>
          <a:extLst>
            <a:ext uri="{FF2B5EF4-FFF2-40B4-BE49-F238E27FC236}">
              <a16:creationId xmlns:a16="http://schemas.microsoft.com/office/drawing/2014/main" id="{1ABDAFFE-88F4-8125-1077-B07C97E6E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8248CA17-0BD0-04A0-3766-29EA90DBC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7724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>
          <a:extLst>
            <a:ext uri="{FF2B5EF4-FFF2-40B4-BE49-F238E27FC236}">
              <a16:creationId xmlns:a16="http://schemas.microsoft.com/office/drawing/2014/main" id="{76888A41-B40B-F7E6-3DAF-F27762C4F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0AF340B-3D0F-1533-9F43-4D86E9556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674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6022484-7A55-229D-E43C-6B7F166ED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5">
            <a:extLst>
              <a:ext uri="{FF2B5EF4-FFF2-40B4-BE49-F238E27FC236}">
                <a16:creationId xmlns:a16="http://schemas.microsoft.com/office/drawing/2014/main" id="{1DB73E8E-B261-EDDD-4586-A04DD90877C0}"/>
              </a:ext>
            </a:extLst>
          </p:cNvPr>
          <p:cNvSpPr txBox="1">
            <a:spLocks/>
          </p:cNvSpPr>
          <p:nvPr/>
        </p:nvSpPr>
        <p:spPr>
          <a:xfrm>
            <a:off x="720000" y="2526104"/>
            <a:ext cx="7704000" cy="114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sz="2400" dirty="0"/>
              <a:t>people living with heart and circulatory diseases across the world</a:t>
            </a:r>
            <a:br>
              <a:rPr lang="en-US" sz="4000" dirty="0">
                <a:solidFill>
                  <a:schemeClr val="tx1"/>
                </a:solidFill>
              </a:rPr>
            </a:br>
            <a:endParaRPr lang="en-US" sz="3600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A62A3490-7E21-F332-648A-FCEDCAEFB30A}"/>
              </a:ext>
            </a:extLst>
          </p:cNvPr>
          <p:cNvSpPr txBox="1">
            <a:spLocks/>
          </p:cNvSpPr>
          <p:nvPr/>
        </p:nvSpPr>
        <p:spPr>
          <a:xfrm>
            <a:off x="2700864" y="1611333"/>
            <a:ext cx="3742272" cy="767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</a:rPr>
              <a:t>640 000 000</a:t>
            </a:r>
            <a:endParaRPr lang="en-US" sz="5400" b="1" dirty="0">
              <a:solidFill>
                <a:schemeClr val="tx1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53418867-CCB6-2893-493D-003A2D1A16D1}"/>
              </a:ext>
            </a:extLst>
          </p:cNvPr>
          <p:cNvSpPr txBox="1"/>
          <p:nvPr/>
        </p:nvSpPr>
        <p:spPr>
          <a:xfrm>
            <a:off x="1086626" y="4071922"/>
            <a:ext cx="6970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Source:</a:t>
            </a:r>
          </a:p>
          <a:p>
            <a:pPr algn="ctr"/>
            <a:r>
              <a:rPr lang="en-US" sz="1200" b="1" dirty="0"/>
              <a:t>https://www.bhf.org.uk/-/media/files/for-professionals/research/heart-statistics/bhf-cvd-statistics-global-factsheet.pdf</a:t>
            </a:r>
          </a:p>
        </p:txBody>
      </p:sp>
    </p:spTree>
    <p:extLst>
      <p:ext uri="{BB962C8B-B14F-4D97-AF65-F5344CB8AC3E}">
        <p14:creationId xmlns:p14="http://schemas.microsoft.com/office/powerpoint/2010/main" val="2207224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727B5110-4EE1-B9E7-1823-0298A2FA0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>
            <a:extLst>
              <a:ext uri="{FF2B5EF4-FFF2-40B4-BE49-F238E27FC236}">
                <a16:creationId xmlns:a16="http://schemas.microsoft.com/office/drawing/2014/main" id="{0E36039D-F252-DD98-0860-E2FC8D67ABB0}"/>
              </a:ext>
            </a:extLst>
          </p:cNvPr>
          <p:cNvSpPr txBox="1"/>
          <p:nvPr/>
        </p:nvSpPr>
        <p:spPr>
          <a:xfrm>
            <a:off x="810005" y="4230624"/>
            <a:ext cx="7523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Source:</a:t>
            </a:r>
          </a:p>
          <a:p>
            <a:pPr algn="ctr"/>
            <a:r>
              <a:rPr lang="en-US" sz="1200" b="1" dirty="0"/>
              <a:t>https://www.researchgate.net/publication/355082014_Epidemiology_of_Cardiovascular_Diseases_in_Morocco_A_Systematic_Review</a:t>
            </a:r>
          </a:p>
        </p:txBody>
      </p:sp>
      <p:sp>
        <p:nvSpPr>
          <p:cNvPr id="3" name="Titre 5">
            <a:extLst>
              <a:ext uri="{FF2B5EF4-FFF2-40B4-BE49-F238E27FC236}">
                <a16:creationId xmlns:a16="http://schemas.microsoft.com/office/drawing/2014/main" id="{C25255C2-57F5-9D9C-4CF7-4A78FBA449DB}"/>
              </a:ext>
            </a:extLst>
          </p:cNvPr>
          <p:cNvSpPr txBox="1">
            <a:spLocks/>
          </p:cNvSpPr>
          <p:nvPr/>
        </p:nvSpPr>
        <p:spPr>
          <a:xfrm>
            <a:off x="1563960" y="2435893"/>
            <a:ext cx="6016080" cy="114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sz="2800" dirty="0"/>
              <a:t>Of </a:t>
            </a:r>
            <a:r>
              <a:rPr lang="en-US" sz="3600" b="1" u="sng" dirty="0"/>
              <a:t>all</a:t>
            </a:r>
            <a:r>
              <a:rPr lang="en-US" sz="2800" dirty="0"/>
              <a:t> deaths in Morocco due cardiovascular Disease</a:t>
            </a:r>
            <a:endParaRPr lang="en-US" sz="4000" dirty="0"/>
          </a:p>
        </p:txBody>
      </p:sp>
      <p:sp>
        <p:nvSpPr>
          <p:cNvPr id="4" name="Titre 5">
            <a:extLst>
              <a:ext uri="{FF2B5EF4-FFF2-40B4-BE49-F238E27FC236}">
                <a16:creationId xmlns:a16="http://schemas.microsoft.com/office/drawing/2014/main" id="{D3B31A62-5E7A-BA3F-1503-81742F9D2598}"/>
              </a:ext>
            </a:extLst>
          </p:cNvPr>
          <p:cNvSpPr txBox="1">
            <a:spLocks/>
          </p:cNvSpPr>
          <p:nvPr/>
        </p:nvSpPr>
        <p:spPr>
          <a:xfrm>
            <a:off x="3700608" y="1405723"/>
            <a:ext cx="1742784" cy="703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sz="5400" b="1" dirty="0">
                <a:solidFill>
                  <a:schemeClr val="tx1"/>
                </a:solidFill>
              </a:rPr>
              <a:t>38%</a:t>
            </a:r>
          </a:p>
        </p:txBody>
      </p:sp>
    </p:spTree>
    <p:extLst>
      <p:ext uri="{BB962C8B-B14F-4D97-AF65-F5344CB8AC3E}">
        <p14:creationId xmlns:p14="http://schemas.microsoft.com/office/powerpoint/2010/main" val="3375701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1959AA5-1C22-2680-F9EA-D15C957FB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92375A5F-1C22-F433-B5E3-9C2D747D1C5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Solution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55766ACB-15EB-D72E-0B8D-926775B308DA}"/>
              </a:ext>
            </a:extLst>
          </p:cNvPr>
          <p:cNvSpPr txBox="1">
            <a:spLocks noGrp="1"/>
          </p:cNvSpPr>
          <p:nvPr/>
        </p:nvSpPr>
        <p:spPr>
          <a:xfrm>
            <a:off x="1950300" y="106950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285819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76F5510D-67ED-367C-4723-3D83D8930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is Telemedicine?">
            <a:extLst>
              <a:ext uri="{FF2B5EF4-FFF2-40B4-BE49-F238E27FC236}">
                <a16:creationId xmlns:a16="http://schemas.microsoft.com/office/drawing/2014/main" id="{CCB551DB-A385-0750-D1BF-51944BB3D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323" y="732704"/>
            <a:ext cx="6411352" cy="428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67;p44">
            <a:extLst>
              <a:ext uri="{FF2B5EF4-FFF2-40B4-BE49-F238E27FC236}">
                <a16:creationId xmlns:a16="http://schemas.microsoft.com/office/drawing/2014/main" id="{3D839332-E16D-5F9B-B358-05D939037DB9}"/>
              </a:ext>
            </a:extLst>
          </p:cNvPr>
          <p:cNvSpPr txBox="1">
            <a:spLocks/>
          </p:cNvSpPr>
          <p:nvPr/>
        </p:nvSpPr>
        <p:spPr>
          <a:xfrm>
            <a:off x="2766895" y="367869"/>
            <a:ext cx="3610209" cy="72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GB" sz="2400" b="1" dirty="0">
                <a:solidFill>
                  <a:schemeClr val="tx1"/>
                </a:solidFill>
              </a:rPr>
              <a:t>Telemedicine System</a:t>
            </a:r>
          </a:p>
        </p:txBody>
      </p:sp>
    </p:spTree>
    <p:extLst>
      <p:ext uri="{BB962C8B-B14F-4D97-AF65-F5344CB8AC3E}">
        <p14:creationId xmlns:p14="http://schemas.microsoft.com/office/powerpoint/2010/main" val="2049376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7FFBDCAE-4932-ED6A-C54D-FC6C8F5F4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76D0C90E-5951-CC0C-C8C1-AE5915D72E8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075889" y="440407"/>
            <a:ext cx="4992221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What others have done so far 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A5945E-0DA6-831F-B41B-8DCB31EDC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741AF9-7409-36C1-E7BC-A4DEC870B9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DF16FB95-364B-C00E-EB13-6E628FB49A8A}"/>
              </a:ext>
            </a:extLst>
          </p:cNvPr>
          <p:cNvSpPr txBox="1">
            <a:spLocks/>
          </p:cNvSpPr>
          <p:nvPr/>
        </p:nvSpPr>
        <p:spPr>
          <a:xfrm>
            <a:off x="5304700" y="3230498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/>
              <a:t>Ai Models Without Hardware &amp; Access from Users</a:t>
            </a:r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03F93323-AD5D-8E3A-E9E5-F47725927221}"/>
              </a:ext>
            </a:extLst>
          </p:cNvPr>
          <p:cNvSpPr txBox="1">
            <a:spLocks/>
          </p:cNvSpPr>
          <p:nvPr/>
        </p:nvSpPr>
        <p:spPr>
          <a:xfrm>
            <a:off x="1211766" y="3230497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/>
              <a:t>Stethoscopes Not Capable to Record or Process Sounds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6146" name="Picture 2" descr="Ai ">
            <a:extLst>
              <a:ext uri="{FF2B5EF4-FFF2-40B4-BE49-F238E27FC236}">
                <a16:creationId xmlns:a16="http://schemas.microsoft.com/office/drawing/2014/main" id="{80D0FB3E-9CB0-574A-669B-E946F7E79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4136" y="1597238"/>
            <a:ext cx="1427792" cy="142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Medical ">
            <a:extLst>
              <a:ext uri="{FF2B5EF4-FFF2-40B4-BE49-F238E27FC236}">
                <a16:creationId xmlns:a16="http://schemas.microsoft.com/office/drawing/2014/main" id="{2D7626D3-F9A9-C720-6275-3A2BB1145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072" y="1594795"/>
            <a:ext cx="1427793" cy="142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6869751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Water Day by Slidesgo">
  <a:themeElements>
    <a:clrScheme name="Simple Light">
      <a:dk1>
        <a:srgbClr val="1C2949"/>
      </a:dk1>
      <a:lt1>
        <a:srgbClr val="EAF3F5"/>
      </a:lt1>
      <a:dk2>
        <a:srgbClr val="A4CFF5"/>
      </a:dk2>
      <a:lt2>
        <a:srgbClr val="578AB8"/>
      </a:lt2>
      <a:accent1>
        <a:srgbClr val="294372"/>
      </a:accent1>
      <a:accent2>
        <a:srgbClr val="82E7C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C29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8557</TotalTime>
  <Words>537</Words>
  <Application>Microsoft Office PowerPoint</Application>
  <PresentationFormat>Affichage à l'écran (16:9)</PresentationFormat>
  <Paragraphs>124</Paragraphs>
  <Slides>41</Slides>
  <Notes>41</Notes>
  <HiddenSlides>0</HiddenSlides>
  <MMClips>1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41</vt:i4>
      </vt:variant>
    </vt:vector>
  </HeadingPairs>
  <TitlesOfParts>
    <vt:vector size="52" baseType="lpstr">
      <vt:lpstr>YAFdJt8dAY0 0</vt:lpstr>
      <vt:lpstr>Darker Grotesque SemiBold</vt:lpstr>
      <vt:lpstr>Fira Sans</vt:lpstr>
      <vt:lpstr>HelveticaNeue Regular</vt:lpstr>
      <vt:lpstr>Rubik Medium</vt:lpstr>
      <vt:lpstr>Arial</vt:lpstr>
      <vt:lpstr>Rubik</vt:lpstr>
      <vt:lpstr>Consolas</vt:lpstr>
      <vt:lpstr>Work Sans</vt:lpstr>
      <vt:lpstr>MathJax_Main-bold</vt:lpstr>
      <vt:lpstr>World Water Day by Slidesgo</vt:lpstr>
      <vt:lpstr>PulseX - The Future of Heart Care and Health</vt:lpstr>
      <vt:lpstr>Problematic</vt:lpstr>
      <vt:lpstr>Présentation PowerPoint</vt:lpstr>
      <vt:lpstr>Présentation PowerPoint</vt:lpstr>
      <vt:lpstr>Présentation PowerPoint</vt:lpstr>
      <vt:lpstr>Présentation PowerPoint</vt:lpstr>
      <vt:lpstr>Solution</vt:lpstr>
      <vt:lpstr>Présentation PowerPoint</vt:lpstr>
      <vt:lpstr>What others have done so far ?</vt:lpstr>
      <vt:lpstr>What Must be Done!</vt:lpstr>
      <vt:lpstr>System Architecture</vt:lpstr>
      <vt:lpstr>Présentation PowerPoint</vt:lpstr>
      <vt:lpstr>Data</vt:lpstr>
      <vt:lpstr>Présentation PowerPoint</vt:lpstr>
      <vt:lpstr>Présentation PowerPoint</vt:lpstr>
      <vt:lpstr>Présentation PowerPoint</vt:lpstr>
      <vt:lpstr>Model</vt:lpstr>
      <vt:lpstr>Présentation PowerPoint</vt:lpstr>
      <vt:lpstr>Prototype</vt:lpstr>
      <vt:lpstr>Présentation PowerPoint</vt:lpstr>
      <vt:lpstr>Présentation PowerPoint</vt:lpstr>
      <vt:lpstr>Présentation PowerPoint</vt:lpstr>
      <vt:lpstr>Interface</vt:lpstr>
      <vt:lpstr>Présentation PowerPoint</vt:lpstr>
      <vt:lpstr>Présentation PowerPoint</vt:lpstr>
      <vt:lpstr>Présentation PowerPoint</vt:lpstr>
      <vt:lpstr>Results</vt:lpstr>
      <vt:lpstr>Présentation PowerPoint</vt:lpstr>
      <vt:lpstr>Présentation PowerPoint</vt:lpstr>
      <vt:lpstr>Présentation PowerPoint</vt:lpstr>
      <vt:lpstr>Présentation PowerPoint</vt:lpstr>
      <vt:lpstr>Demo</vt:lpstr>
      <vt:lpstr>Présentation PowerPoint</vt:lpstr>
      <vt:lpstr>Discussion</vt:lpstr>
      <vt:lpstr>Benefits</vt:lpstr>
      <vt:lpstr>Limitations</vt:lpstr>
      <vt:lpstr>Future Work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AquaBot – The Future of Water Preservation</dc:title>
  <dc:creator/>
  <cp:lastModifiedBy>Yassine Bazgour</cp:lastModifiedBy>
  <cp:revision>59</cp:revision>
  <dcterms:created xsi:type="dcterms:W3CDTF">2025-04-25T14:05:22Z</dcterms:created>
  <dcterms:modified xsi:type="dcterms:W3CDTF">2025-06-23T23:57:50Z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1033-11.1.0.11723</vt:lpwstr>
  </property>
</Properties>
</file>